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9" r:id="rId2"/>
  </p:sldIdLst>
  <p:sldSz cx="43891200" cy="219456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91" autoAdjust="0"/>
  </p:normalViewPr>
  <p:slideViewPr>
    <p:cSldViewPr snapToGrid="0">
      <p:cViewPr varScale="1">
        <p:scale>
          <a:sx n="33" d="100"/>
          <a:sy n="33" d="100"/>
        </p:scale>
        <p:origin x="33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586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24770EC-B5C9-452E-86AE-6AAC76C5DAD9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  <a:prstGeom prst="rect">
            <a:avLst/>
          </a:prstGeom>
        </p:spPr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70D6E0E-BCF7-48F4-8CE7-CBC3B6DB5F15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284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1370052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80880" y="12641760"/>
            <a:ext cx="1370052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38088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740124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13360" y="313524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9645840" y="313524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80880" y="1264176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5013360" y="1264176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9645840" y="1264176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80880" y="3135240"/>
            <a:ext cx="13700520" cy="1820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1370052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640280" y="410040"/>
            <a:ext cx="28128240" cy="1005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38088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740124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80880" y="12641760"/>
            <a:ext cx="1370052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294840" tIns="147600" rIns="294840" bIns="1476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13700520" cy="18200520"/>
          </a:xfrm>
          <a:prstGeom prst="rect">
            <a:avLst/>
          </a:prstGeom>
        </p:spPr>
        <p:txBody>
          <a:bodyPr lIns="294840" tIns="147600" rIns="294840" bIns="147600">
            <a:normAutofit/>
          </a:bodyPr>
          <a:lstStyle/>
          <a:p>
            <a:pPr marL="410400" indent="-4100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text styles</a:t>
            </a:r>
            <a:endParaRPr lang="en-US" sz="2900" b="0" strike="noStrike" spc="-1">
              <a:solidFill>
                <a:srgbClr val="000000"/>
              </a:solidFill>
              <a:latin typeface="Calibri"/>
            </a:endParaRPr>
          </a:p>
          <a:p>
            <a:pPr marL="793080" lvl="1" indent="-6552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Arial"/>
                <a:ea typeface="MS PGothic"/>
              </a:rPr>
              <a:t>Second level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929520" lvl="2" indent="-5461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MS PGothic"/>
              </a:rPr>
              <a:t>Third level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1202040" lvl="3" indent="-655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Fourth level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4981040" y="3135240"/>
            <a:ext cx="13700520" cy="18200520"/>
          </a:xfrm>
          <a:prstGeom prst="rect">
            <a:avLst/>
          </a:prstGeom>
        </p:spPr>
        <p:txBody>
          <a:bodyPr lIns="294840" tIns="147600" rIns="294840" bIns="147600">
            <a:normAutofit/>
          </a:bodyPr>
          <a:lstStyle/>
          <a:p>
            <a:pPr marL="410400" indent="-4100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text styles</a:t>
            </a:r>
            <a:endParaRPr lang="en-US" sz="2900" b="0" strike="noStrike" spc="-1">
              <a:solidFill>
                <a:srgbClr val="000000"/>
              </a:solidFill>
              <a:latin typeface="Calibri"/>
            </a:endParaRPr>
          </a:p>
          <a:p>
            <a:pPr marL="793080" lvl="1" indent="-6552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Arial"/>
                <a:ea typeface="MS PGothic"/>
              </a:rPr>
              <a:t>Second level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929520" lvl="2" indent="-5461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MS PGothic"/>
              </a:rPr>
              <a:t>Third level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1202040" lvl="3" indent="-655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Fourth level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29580840" y="3135240"/>
            <a:ext cx="13700520" cy="18200520"/>
          </a:xfrm>
          <a:prstGeom prst="rect">
            <a:avLst/>
          </a:prstGeom>
        </p:spPr>
        <p:txBody>
          <a:bodyPr lIns="294840" tIns="147600" rIns="294840" bIns="147600">
            <a:normAutofit/>
          </a:bodyPr>
          <a:lstStyle/>
          <a:p>
            <a:pPr marL="410400" indent="-4100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text styles</a:t>
            </a:r>
            <a:endParaRPr lang="en-US" sz="2900" b="0" strike="noStrike" spc="-1">
              <a:solidFill>
                <a:srgbClr val="000000"/>
              </a:solidFill>
              <a:latin typeface="Calibri"/>
            </a:endParaRPr>
          </a:p>
          <a:p>
            <a:pPr marL="793080" lvl="1" indent="-6552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Arial"/>
                <a:ea typeface="MS PGothic"/>
              </a:rPr>
              <a:t>Second level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929520" lvl="2" indent="-5461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MS PGothic"/>
              </a:rPr>
              <a:t>Third level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1202040" lvl="3" indent="-655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Fourth level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图片 3"/>
          <p:cNvPicPr/>
          <p:nvPr/>
        </p:nvPicPr>
        <p:blipFill>
          <a:blip r:embed="rId14"/>
          <a:stretch/>
        </p:blipFill>
        <p:spPr>
          <a:xfrm>
            <a:off x="37124640" y="548640"/>
            <a:ext cx="6126480" cy="19234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21" Type="http://schemas.openxmlformats.org/officeDocument/2006/relationships/image" Target="../media/image52.png"/><Relationship Id="rId34" Type="http://schemas.openxmlformats.org/officeDocument/2006/relationships/image" Target="../media/image56.png"/><Relationship Id="rId42" Type="http://schemas.openxmlformats.org/officeDocument/2006/relationships/image" Target="../media/image59.png"/><Relationship Id="rId47" Type="http://schemas.openxmlformats.org/officeDocument/2006/relationships/image" Target="../media/image36.png"/><Relationship Id="rId50" Type="http://schemas.openxmlformats.org/officeDocument/2006/relationships/image" Target="../media/image39.png"/><Relationship Id="rId55" Type="http://schemas.openxmlformats.org/officeDocument/2006/relationships/image" Target="../media/image44.png"/><Relationship Id="rId63" Type="http://schemas.openxmlformats.org/officeDocument/2006/relationships/image" Target="../media/image5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9" Type="http://schemas.openxmlformats.org/officeDocument/2006/relationships/image" Target="../media/image5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openxmlformats.org/officeDocument/2006/relationships/image" Target="../media/image57.png"/><Relationship Id="rId45" Type="http://schemas.openxmlformats.org/officeDocument/2006/relationships/image" Target="../media/image34.png"/><Relationship Id="rId53" Type="http://schemas.openxmlformats.org/officeDocument/2006/relationships/image" Target="../media/image42.png"/><Relationship Id="rId58" Type="http://schemas.openxmlformats.org/officeDocument/2006/relationships/hyperlink" Target="mailto:weijing2020@ia.ac.cn" TargetMode="External"/><Relationship Id="rId66" Type="http://schemas.openxmlformats.org/officeDocument/2006/relationships/image" Target="../media/image62.png"/><Relationship Id="rId5" Type="http://schemas.openxmlformats.org/officeDocument/2006/relationships/image" Target="../media/image3.png"/><Relationship Id="rId61" Type="http://schemas.openxmlformats.org/officeDocument/2006/relationships/image" Target="../media/image49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55.png"/><Relationship Id="rId35" Type="http://schemas.openxmlformats.org/officeDocument/2006/relationships/image" Target="../media/image27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56" Type="http://schemas.openxmlformats.org/officeDocument/2006/relationships/image" Target="../media/image45.png"/><Relationship Id="rId64" Type="http://schemas.openxmlformats.org/officeDocument/2006/relationships/image" Target="../media/image60.png"/><Relationship Id="rId8" Type="http://schemas.openxmlformats.org/officeDocument/2006/relationships/image" Target="../media/image6.png"/><Relationship Id="rId51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openxmlformats.org/officeDocument/2006/relationships/image" Target="../media/image30.png"/><Relationship Id="rId46" Type="http://schemas.openxmlformats.org/officeDocument/2006/relationships/image" Target="../media/image35.png"/><Relationship Id="rId59" Type="http://schemas.openxmlformats.org/officeDocument/2006/relationships/image" Target="../media/image47.jpg"/><Relationship Id="rId41" Type="http://schemas.openxmlformats.org/officeDocument/2006/relationships/image" Target="../media/image58.png"/><Relationship Id="rId54" Type="http://schemas.openxmlformats.org/officeDocument/2006/relationships/image" Target="../media/image43.png"/><Relationship Id="rId62" Type="http://schemas.openxmlformats.org/officeDocument/2006/relationships/image" Target="../media/image50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openxmlformats.org/officeDocument/2006/relationships/image" Target="../media/image53.png"/><Relationship Id="rId36" Type="http://schemas.openxmlformats.org/officeDocument/2006/relationships/image" Target="../media/image28.png"/><Relationship Id="rId49" Type="http://schemas.openxmlformats.org/officeDocument/2006/relationships/image" Target="../media/image38.png"/><Relationship Id="rId57" Type="http://schemas.openxmlformats.org/officeDocument/2006/relationships/image" Target="../media/image46.png"/><Relationship Id="rId10" Type="http://schemas.openxmlformats.org/officeDocument/2006/relationships/image" Target="../media/image8.png"/><Relationship Id="rId31" Type="http://schemas.openxmlformats.org/officeDocument/2006/relationships/image" Target="../media/image24.png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60" Type="http://schemas.openxmlformats.org/officeDocument/2006/relationships/image" Target="../media/image48.png"/><Relationship Id="rId65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119089" y="720343"/>
            <a:ext cx="31856961" cy="2077560"/>
          </a:xfrm>
          <a:prstGeom prst="rect">
            <a:avLst/>
          </a:prstGeom>
          <a:noFill/>
          <a:ln>
            <a:noFill/>
          </a:ln>
        </p:spPr>
        <p:txBody>
          <a:bodyPr lIns="294840" tIns="147600" rIns="294840" bIns="147600" anchor="ctr">
            <a:noAutofit/>
          </a:bodyPr>
          <a:lstStyle/>
          <a:p>
            <a:pPr algn="ctr">
              <a:tabLst>
                <a:tab pos="2070735" algn="ctr"/>
                <a:tab pos="4140835" algn="ctr"/>
              </a:tabLst>
            </a:pPr>
            <a:r>
              <a:rPr lang="en-US" sz="5400" b="1" strike="noStrike" spc="-1" dirty="0">
                <a:solidFill>
                  <a:srgbClr val="0E0EFF"/>
                </a:solidFill>
                <a:latin typeface="Arial"/>
                <a:ea typeface="MS PGothic"/>
              </a:rPr>
              <a:t>Diversified and Multi-Class Controllable Industrial Defect Synthesis for </a:t>
            </a:r>
          </a:p>
          <a:p>
            <a:pPr algn="ctr">
              <a:tabLst>
                <a:tab pos="2070735" algn="ctr"/>
                <a:tab pos="4140835" algn="ctr"/>
              </a:tabLst>
            </a:pPr>
            <a:r>
              <a:rPr lang="en-US" sz="5400" b="1" strike="noStrike" spc="-1" dirty="0">
                <a:solidFill>
                  <a:srgbClr val="0E0EFF"/>
                </a:solidFill>
                <a:latin typeface="Arial"/>
                <a:ea typeface="MS PGothic"/>
              </a:rPr>
              <a:t>Data Augmentation and Transfer </a:t>
            </a:r>
            <a:br>
              <a:rPr lang="en-US" dirty="0"/>
            </a:br>
            <a:r>
              <a:rPr lang="en-US" sz="3200" dirty="0">
                <a:latin typeface="+mj-lt"/>
              </a:rPr>
              <a:t>J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ing Wei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1,2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  Fei Shen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1,2,3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   </a:t>
            </a:r>
            <a:r>
              <a:rPr lang="en-US" altLang="zh-CN" sz="3200" dirty="0" err="1">
                <a:effectLst/>
                <a:latin typeface="+mj-lt"/>
                <a:ea typeface="等线" panose="02010600030101010101" pitchFamily="2" charset="-122"/>
              </a:rPr>
              <a:t>Chengkan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Lv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1,2,3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  </a:t>
            </a:r>
            <a:r>
              <a:rPr lang="en-US" altLang="zh-CN" sz="3200" dirty="0" err="1">
                <a:effectLst/>
                <a:latin typeface="+mj-lt"/>
                <a:ea typeface="等线" panose="02010600030101010101" pitchFamily="2" charset="-122"/>
              </a:rPr>
              <a:t>Zhengtao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Zhang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1,2,3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   Feng Zhang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1,2,3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  </a:t>
            </a:r>
            <a:r>
              <a:rPr lang="en-US" altLang="zh-CN" sz="3200" dirty="0" err="1">
                <a:effectLst/>
                <a:latin typeface="+mj-lt"/>
                <a:ea typeface="等线" panose="02010600030101010101" pitchFamily="2" charset="-122"/>
              </a:rPr>
              <a:t>Huabin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Yang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1,2,3</a:t>
            </a:r>
            <a:endParaRPr lang="zh-CN" altLang="zh-CN" sz="3200" dirty="0">
              <a:effectLst/>
              <a:latin typeface="+mj-lt"/>
              <a:ea typeface="等线" panose="02010600030101010101" pitchFamily="2" charset="-122"/>
            </a:endParaRPr>
          </a:p>
          <a:p>
            <a:pPr algn="ctr">
              <a:tabLst>
                <a:tab pos="2070735" algn="ctr"/>
                <a:tab pos="4140835" algn="ctr"/>
              </a:tabLst>
            </a:pP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1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Institute of Automation, Chinese Academy of Sciences  </a:t>
            </a:r>
            <a:r>
              <a:rPr lang="en-US" altLang="zh-CN" sz="3200" baseline="30000" dirty="0" err="1">
                <a:effectLst/>
                <a:latin typeface="+mj-lt"/>
                <a:ea typeface="等线" panose="02010600030101010101" pitchFamily="2" charset="-122"/>
              </a:rPr>
              <a:t>2</a:t>
            </a:r>
            <a:r>
              <a:rPr lang="en-US" altLang="zh-CN" sz="3200" dirty="0" err="1">
                <a:effectLst/>
                <a:latin typeface="+mj-lt"/>
                <a:ea typeface="等线" panose="02010600030101010101" pitchFamily="2" charset="-122"/>
              </a:rPr>
              <a:t>The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 School of Artificial Intelligence, University of Chinese Academy of Sciences  </a:t>
            </a:r>
            <a:r>
              <a:rPr lang="en-US" altLang="zh-CN" sz="3200" baseline="30000" dirty="0">
                <a:effectLst/>
                <a:latin typeface="+mj-lt"/>
                <a:ea typeface="等线" panose="02010600030101010101" pitchFamily="2" charset="-122"/>
              </a:rPr>
              <a:t>3</a:t>
            </a:r>
            <a:r>
              <a:rPr lang="en-US" altLang="zh-CN" sz="3200" dirty="0">
                <a:effectLst/>
                <a:latin typeface="+mj-lt"/>
                <a:ea typeface="等线" panose="02010600030101010101" pitchFamily="2" charset="-122"/>
              </a:rPr>
              <a:t>CASI Vision Technology CO.</a:t>
            </a:r>
            <a:endParaRPr lang="en-US" sz="3200" b="0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643246" y="11561046"/>
            <a:ext cx="13415760" cy="4621132"/>
          </a:xfrm>
          <a:prstGeom prst="rect">
            <a:avLst/>
          </a:prstGeom>
          <a:noFill/>
          <a:ln>
            <a:noFill/>
          </a:ln>
        </p:spPr>
        <p:txBody>
          <a:bodyPr lIns="294840" tIns="147600" rIns="294840" bIns="147600">
            <a:noAutofit/>
          </a:bodyPr>
          <a:lstStyle/>
          <a:p>
            <a:pPr marL="360" lvl="1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en-US" altLang="zh-CN" sz="4000" b="1" spc="-1" dirty="0">
                <a:solidFill>
                  <a:srgbClr val="0000FF"/>
                </a:solidFill>
                <a:latin typeface="Arial"/>
                <a:ea typeface="MS PGothic"/>
              </a:rPr>
              <a:t>Contributions</a:t>
            </a:r>
            <a:r>
              <a:rPr kumimoji="0" lang="en-US" altLang="zh-CN" sz="40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/>
              </a:rPr>
              <a:t>:</a:t>
            </a:r>
            <a:endParaRPr lang="en-US" altLang="zh-CN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565200" lvl="1" indent="-56484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  <a:ea typeface="MS PGothic"/>
              </a:rPr>
              <a:t>DCDGANc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</a:t>
            </a:r>
            <a:r>
              <a:rPr lang="en-US" sz="32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generates defect contents with pure backgrounds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. </a:t>
            </a:r>
          </a:p>
          <a:p>
            <a:pPr marL="565200" lvl="1" indent="-564840" algn="just">
              <a:spcBef>
                <a:spcPts val="64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altLang="zh-CN" sz="3200" spc="-1" dirty="0">
                <a:solidFill>
                  <a:srgbClr val="000000"/>
                </a:solidFill>
                <a:ea typeface="MS PGothic"/>
              </a:rPr>
              <a:t>Generating diversified defects by modulation of OD-SPADE (One-Dim Spatially Adaptive Normalization) .  </a:t>
            </a:r>
          </a:p>
          <a:p>
            <a:pPr marL="565200" lvl="1" indent="-56484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Fusing defects into normal backgrounds by our </a:t>
            </a:r>
            <a:r>
              <a:rPr lang="en-US" sz="3200" strike="noStrike" spc="-1" dirty="0">
                <a:solidFill>
                  <a:srgbClr val="000000"/>
                </a:solidFill>
                <a:latin typeface="Arial"/>
                <a:ea typeface="MS PGothic"/>
              </a:rPr>
              <a:t>improved Poisson </a:t>
            </a:r>
            <a:r>
              <a:rPr lang="en-US" sz="3200" spc="-1" dirty="0">
                <a:solidFill>
                  <a:srgbClr val="000000"/>
                </a:solidFill>
                <a:latin typeface="Arial"/>
                <a:ea typeface="MS PGothic"/>
              </a:rPr>
              <a:t>blending, where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MS PGothic"/>
              </a:rPr>
              <a:t>real normal contents are totally retained</a:t>
            </a:r>
            <a:r>
              <a:rPr lang="en-US" sz="3200" spc="-1" dirty="0">
                <a:solidFill>
                  <a:srgbClr val="000000"/>
                </a:solidFill>
                <a:latin typeface="Arial"/>
                <a:ea typeface="MS PGothic"/>
              </a:rPr>
              <a:t>. </a:t>
            </a:r>
          </a:p>
          <a:p>
            <a:pPr marL="565200" lvl="1" indent="-56484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Constructing constant input for generator to control the category of generated defects. </a:t>
            </a:r>
          </a:p>
          <a:p>
            <a:pPr marL="360" lvl="1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TextShape 4"/>
          <p:cNvSpPr txBox="1"/>
          <p:nvPr/>
        </p:nvSpPr>
        <p:spPr>
          <a:xfrm>
            <a:off x="29421000" y="3462480"/>
            <a:ext cx="13415760" cy="13219179"/>
          </a:xfrm>
          <a:prstGeom prst="rect">
            <a:avLst/>
          </a:prstGeom>
          <a:noFill/>
          <a:ln>
            <a:noFill/>
          </a:ln>
        </p:spPr>
        <p:txBody>
          <a:bodyPr lIns="294840" tIns="147600" rIns="294840" bIns="147600">
            <a:noAutofit/>
          </a:bodyPr>
          <a:lstStyle/>
          <a:p>
            <a:pPr marL="565200" indent="-564840">
              <a:lnSpc>
                <a:spcPct val="8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n-US" sz="4000" b="1" strike="noStrike" spc="-1">
                <a:solidFill>
                  <a:srgbClr val="0000FF"/>
                </a:solidFill>
                <a:latin typeface="Arial"/>
                <a:ea typeface="MS PGothic"/>
              </a:rPr>
              <a:t>Segmentation results:</a:t>
            </a:r>
          </a:p>
          <a:p>
            <a:pPr marL="565200" indent="-564840">
              <a:lnSpc>
                <a:spcPct val="80000"/>
              </a:lnSpc>
              <a:spcBef>
                <a:spcPts val="799"/>
              </a:spcBef>
              <a:tabLst>
                <a:tab pos="0" algn="l"/>
              </a:tabLst>
            </a:pPr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565200" indent="-5648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CustomShape 6"/>
          <p:cNvSpPr/>
          <p:nvPr/>
        </p:nvSpPr>
        <p:spPr>
          <a:xfrm>
            <a:off x="29421000" y="8621705"/>
            <a:ext cx="13415760" cy="658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94840" tIns="147600" rIns="294840" bIns="147600">
            <a:normAutofit/>
          </a:bodyPr>
          <a:lstStyle/>
          <a:p>
            <a:pPr marL="565200" indent="-564840">
              <a:lnSpc>
                <a:spcPct val="8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Arial"/>
                <a:ea typeface="MS PGothic"/>
              </a:rPr>
              <a:t>Defect transfer and zero-shot detection:</a:t>
            </a:r>
            <a:endParaRPr lang="en-US" sz="40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  <a:p>
            <a:pPr marL="565200" indent="-5648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grpSp>
        <p:nvGrpSpPr>
          <p:cNvPr id="209" name="组合 208">
            <a:extLst>
              <a:ext uri="{FF2B5EF4-FFF2-40B4-BE49-F238E27FC236}">
                <a16:creationId xmlns:a16="http://schemas.microsoft.com/office/drawing/2014/main" id="{F53FC9C8-786F-0627-2DEE-904051ACBA9D}"/>
              </a:ext>
            </a:extLst>
          </p:cNvPr>
          <p:cNvGrpSpPr/>
          <p:nvPr/>
        </p:nvGrpSpPr>
        <p:grpSpPr>
          <a:xfrm>
            <a:off x="333495" y="16100672"/>
            <a:ext cx="14038401" cy="5744450"/>
            <a:chOff x="0" y="3236466"/>
            <a:chExt cx="14038401" cy="5744450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41B407D5-7EF2-06D8-9205-7FD0A5011BFE}"/>
                </a:ext>
              </a:extLst>
            </p:cNvPr>
            <p:cNvGrpSpPr/>
            <p:nvPr/>
          </p:nvGrpSpPr>
          <p:grpSpPr>
            <a:xfrm>
              <a:off x="3788540" y="6450116"/>
              <a:ext cx="1974903" cy="2030213"/>
              <a:chOff x="12510557" y="7308596"/>
              <a:chExt cx="1974903" cy="2030213"/>
            </a:xfrm>
          </p:grpSpPr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7B2232A1-2DAE-D3EC-F8B2-C2AD0AC32A86}"/>
                  </a:ext>
                </a:extLst>
              </p:cNvPr>
              <p:cNvSpPr/>
              <p:nvPr/>
            </p:nvSpPr>
            <p:spPr>
              <a:xfrm>
                <a:off x="12606343" y="7665393"/>
                <a:ext cx="1699217" cy="1673416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5" name="图片 194">
                <a:extLst>
                  <a:ext uri="{FF2B5EF4-FFF2-40B4-BE49-F238E27FC236}">
                    <a16:creationId xmlns:a16="http://schemas.microsoft.com/office/drawing/2014/main" id="{38F4FD3B-3D44-2D17-4F6B-9D6F76B2C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641015" y="7692102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96" name="图片 195">
                <a:extLst>
                  <a:ext uri="{FF2B5EF4-FFF2-40B4-BE49-F238E27FC236}">
                    <a16:creationId xmlns:a16="http://schemas.microsoft.com/office/drawing/2014/main" id="{F6F68AFF-3811-D2F1-D766-97CDE6F51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478693" y="8523845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97" name="图片 196">
                <a:extLst>
                  <a:ext uri="{FF2B5EF4-FFF2-40B4-BE49-F238E27FC236}">
                    <a16:creationId xmlns:a16="http://schemas.microsoft.com/office/drawing/2014/main" id="{C25898F8-A4F3-1CD0-A926-116649C7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646691" y="8523845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98" name="图片 197">
                <a:extLst>
                  <a:ext uri="{FF2B5EF4-FFF2-40B4-BE49-F238E27FC236}">
                    <a16:creationId xmlns:a16="http://schemas.microsoft.com/office/drawing/2014/main" id="{29653BE5-DA58-BBE5-CD0D-12FD8112D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477780" y="7692102"/>
                <a:ext cx="792000" cy="792000"/>
              </a:xfrm>
              <a:prstGeom prst="rect">
                <a:avLst/>
              </a:prstGeom>
            </p:spPr>
          </p:pic>
          <p:sp>
            <p:nvSpPr>
              <p:cNvPr id="199" name="文本框 198">
                <a:extLst>
                  <a:ext uri="{FF2B5EF4-FFF2-40B4-BE49-F238E27FC236}">
                    <a16:creationId xmlns:a16="http://schemas.microsoft.com/office/drawing/2014/main" id="{279F40EF-1317-C500-C468-A878DAECF59A}"/>
                  </a:ext>
                </a:extLst>
              </p:cNvPr>
              <p:cNvSpPr txBox="1"/>
              <p:nvPr/>
            </p:nvSpPr>
            <p:spPr>
              <a:xfrm>
                <a:off x="12510557" y="7308596"/>
                <a:ext cx="19749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binary masks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0" name="立方体 109">
              <a:extLst>
                <a:ext uri="{FF2B5EF4-FFF2-40B4-BE49-F238E27FC236}">
                  <a16:creationId xmlns:a16="http://schemas.microsoft.com/office/drawing/2014/main" id="{9653DAA1-D837-5662-FE32-0387B18E0F24}"/>
                </a:ext>
              </a:extLst>
            </p:cNvPr>
            <p:cNvSpPr/>
            <p:nvPr/>
          </p:nvSpPr>
          <p:spPr>
            <a:xfrm rot="16200000">
              <a:off x="12484540" y="7506119"/>
              <a:ext cx="2030137" cy="736565"/>
            </a:xfrm>
            <a:prstGeom prst="cube">
              <a:avLst>
                <a:gd name="adj" fmla="val 946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Segmentation Models</a:t>
              </a:r>
              <a:endPara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1" name="直接箭头连接符 110">
              <a:extLst>
                <a:ext uri="{FF2B5EF4-FFF2-40B4-BE49-F238E27FC236}">
                  <a16:creationId xmlns:a16="http://schemas.microsoft.com/office/drawing/2014/main" id="{6F989BE5-3B46-6C5A-5FE8-0C31301F4AB6}"/>
                </a:ext>
              </a:extLst>
            </p:cNvPr>
            <p:cNvCxnSpPr>
              <a:cxnSpLocks/>
              <a:stCxn id="183" idx="3"/>
              <a:endCxn id="110" idx="1"/>
            </p:cNvCxnSpPr>
            <p:nvPr/>
          </p:nvCxnSpPr>
          <p:spPr>
            <a:xfrm flipV="1">
              <a:off x="12935163" y="7909245"/>
              <a:ext cx="26584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7A8B6DF5-8504-08A4-F662-3F867D6CA6D9}"/>
                </a:ext>
              </a:extLst>
            </p:cNvPr>
            <p:cNvGrpSpPr/>
            <p:nvPr/>
          </p:nvGrpSpPr>
          <p:grpSpPr>
            <a:xfrm>
              <a:off x="9659635" y="3512599"/>
              <a:ext cx="3305676" cy="2360066"/>
              <a:chOff x="5827889" y="8897621"/>
              <a:chExt cx="3305676" cy="2360066"/>
            </a:xfrm>
          </p:grpSpPr>
          <p:pic>
            <p:nvPicPr>
              <p:cNvPr id="184" name="图片 183">
                <a:extLst>
                  <a:ext uri="{FF2B5EF4-FFF2-40B4-BE49-F238E27FC236}">
                    <a16:creationId xmlns:a16="http://schemas.microsoft.com/office/drawing/2014/main" id="{C4B2E4A3-37BB-BD34-797D-95EB782F2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98300" y="9621041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85" name="图片 184">
                <a:extLst>
                  <a:ext uri="{FF2B5EF4-FFF2-40B4-BE49-F238E27FC236}">
                    <a16:creationId xmlns:a16="http://schemas.microsoft.com/office/drawing/2014/main" id="{52E84B17-E16E-6E2F-CB97-D70343629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10813" y="10432255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86" name="图片 185">
                <a:extLst>
                  <a:ext uri="{FF2B5EF4-FFF2-40B4-BE49-F238E27FC236}">
                    <a16:creationId xmlns:a16="http://schemas.microsoft.com/office/drawing/2014/main" id="{4A44B0D0-2032-FD8F-53E2-B44B036F8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98300" y="10438094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87" name="图片 186">
                <a:extLst>
                  <a:ext uri="{FF2B5EF4-FFF2-40B4-BE49-F238E27FC236}">
                    <a16:creationId xmlns:a16="http://schemas.microsoft.com/office/drawing/2014/main" id="{DB8B4AF6-1F91-F670-D8BB-C3568AB92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10813" y="9615202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88" name="图片 187">
                <a:extLst>
                  <a:ext uri="{FF2B5EF4-FFF2-40B4-BE49-F238E27FC236}">
                    <a16:creationId xmlns:a16="http://schemas.microsoft.com/office/drawing/2014/main" id="{BB10D4AF-5216-4D0B-8C06-455B6566A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1334" y="9621041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89" name="图片 188">
                <a:extLst>
                  <a:ext uri="{FF2B5EF4-FFF2-40B4-BE49-F238E27FC236}">
                    <a16:creationId xmlns:a16="http://schemas.microsoft.com/office/drawing/2014/main" id="{FBF170AB-D477-B80C-E603-348138558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06199" y="10433192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90" name="图片 189">
                <a:extLst>
                  <a:ext uri="{FF2B5EF4-FFF2-40B4-BE49-F238E27FC236}">
                    <a16:creationId xmlns:a16="http://schemas.microsoft.com/office/drawing/2014/main" id="{ADD6095A-77FB-4555-7F2F-808EA4777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1334" y="10438094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91" name="图片 190">
                <a:extLst>
                  <a:ext uri="{FF2B5EF4-FFF2-40B4-BE49-F238E27FC236}">
                    <a16:creationId xmlns:a16="http://schemas.microsoft.com/office/drawing/2014/main" id="{CAB7D2FE-EDC4-A478-870E-AAA5664CE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06726" y="9615202"/>
                <a:ext cx="792000" cy="792000"/>
              </a:xfrm>
              <a:prstGeom prst="rect">
                <a:avLst/>
              </a:prstGeom>
            </p:spPr>
          </p:pic>
          <p:sp>
            <p:nvSpPr>
              <p:cNvPr id="192" name="文本框 191">
                <a:extLst>
                  <a:ext uri="{FF2B5EF4-FFF2-40B4-BE49-F238E27FC236}">
                    <a16:creationId xmlns:a16="http://schemas.microsoft.com/office/drawing/2014/main" id="{CA79B501-DFA6-267A-431F-6AD89CBF9FC6}"/>
                  </a:ext>
                </a:extLst>
              </p:cNvPr>
              <p:cNvSpPr txBox="1"/>
              <p:nvPr/>
            </p:nvSpPr>
            <p:spPr>
              <a:xfrm>
                <a:off x="5827889" y="8897621"/>
                <a:ext cx="32059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compositing results and refined binary masks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13A20C1C-AAE7-3FE1-7902-DA9F8E1B3579}"/>
                  </a:ext>
                </a:extLst>
              </p:cNvPr>
              <p:cNvSpPr/>
              <p:nvPr/>
            </p:nvSpPr>
            <p:spPr>
              <a:xfrm>
                <a:off x="5856584" y="9583687"/>
                <a:ext cx="3276981" cy="167400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3" name="直接箭头连接符 112">
              <a:extLst>
                <a:ext uri="{FF2B5EF4-FFF2-40B4-BE49-F238E27FC236}">
                  <a16:creationId xmlns:a16="http://schemas.microsoft.com/office/drawing/2014/main" id="{0A5487A3-A2A5-384C-927E-7834C0E448E1}"/>
                </a:ext>
              </a:extLst>
            </p:cNvPr>
            <p:cNvCxnSpPr>
              <a:cxnSpLocks/>
              <a:endCxn id="119" idx="0"/>
            </p:cNvCxnSpPr>
            <p:nvPr/>
          </p:nvCxnSpPr>
          <p:spPr>
            <a:xfrm>
              <a:off x="8035312" y="4499563"/>
              <a:ext cx="9666" cy="1930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BC841B36-C78C-285F-5C67-6FAF299882EB}"/>
                </a:ext>
              </a:extLst>
            </p:cNvPr>
            <p:cNvGrpSpPr/>
            <p:nvPr/>
          </p:nvGrpSpPr>
          <p:grpSpPr>
            <a:xfrm>
              <a:off x="9659163" y="6458380"/>
              <a:ext cx="3276000" cy="2373656"/>
              <a:chOff x="13137930" y="6896203"/>
              <a:chExt cx="3276000" cy="2373656"/>
            </a:xfrm>
          </p:grpSpPr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F82D8554-D079-E871-9130-9EB70A522D6F}"/>
                  </a:ext>
                </a:extLst>
              </p:cNvPr>
              <p:cNvSpPr txBox="1"/>
              <p:nvPr/>
            </p:nvSpPr>
            <p:spPr>
              <a:xfrm>
                <a:off x="13278192" y="6896203"/>
                <a:ext cx="29240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transferred results and refined binary masks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9" name="图片 178">
                <a:extLst>
                  <a:ext uri="{FF2B5EF4-FFF2-40B4-BE49-F238E27FC236}">
                    <a16:creationId xmlns:a16="http://schemas.microsoft.com/office/drawing/2014/main" id="{53CF1251-35F1-B465-A974-FF392C93A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1457" y="8441089"/>
                <a:ext cx="1584000" cy="79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0" name="图片 179">
                <a:extLst>
                  <a:ext uri="{FF2B5EF4-FFF2-40B4-BE49-F238E27FC236}">
                    <a16:creationId xmlns:a16="http://schemas.microsoft.com/office/drawing/2014/main" id="{88015912-C216-29A9-2180-C7B1B5774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1457" y="7600628"/>
                <a:ext cx="1584000" cy="79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1" name="图片 180">
                <a:extLst>
                  <a:ext uri="{FF2B5EF4-FFF2-40B4-BE49-F238E27FC236}">
                    <a16:creationId xmlns:a16="http://schemas.microsoft.com/office/drawing/2014/main" id="{F683E20F-7D5E-04FD-7508-0C15E8EEB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5122" y="7600628"/>
                <a:ext cx="1584000" cy="79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2" name="图片 181">
                <a:extLst>
                  <a:ext uri="{FF2B5EF4-FFF2-40B4-BE49-F238E27FC236}">
                    <a16:creationId xmlns:a16="http://schemas.microsoft.com/office/drawing/2014/main" id="{D82AEB45-BEF3-9E9E-D72F-CD5E68C43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7281" y="8441089"/>
                <a:ext cx="1584000" cy="79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0F3BF97B-E7DF-B887-84D1-CED304F8D921}"/>
                  </a:ext>
                </a:extLst>
              </p:cNvPr>
              <p:cNvSpPr/>
              <p:nvPr/>
            </p:nvSpPr>
            <p:spPr>
              <a:xfrm>
                <a:off x="13137930" y="7541859"/>
                <a:ext cx="3276000" cy="1728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5" name="直接箭头连接符 114">
              <a:extLst>
                <a:ext uri="{FF2B5EF4-FFF2-40B4-BE49-F238E27FC236}">
                  <a16:creationId xmlns:a16="http://schemas.microsoft.com/office/drawing/2014/main" id="{66B74105-B723-3B74-EEF9-CE974258D3B4}"/>
                </a:ext>
              </a:extLst>
            </p:cNvPr>
            <p:cNvCxnSpPr>
              <a:cxnSpLocks/>
              <a:stCxn id="128" idx="3"/>
              <a:endCxn id="183" idx="1"/>
            </p:cNvCxnSpPr>
            <p:nvPr/>
          </p:nvCxnSpPr>
          <p:spPr>
            <a:xfrm flipV="1">
              <a:off x="8722715" y="7968036"/>
              <a:ext cx="936448" cy="6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15">
              <a:extLst>
                <a:ext uri="{FF2B5EF4-FFF2-40B4-BE49-F238E27FC236}">
                  <a16:creationId xmlns:a16="http://schemas.microsoft.com/office/drawing/2014/main" id="{174B6657-EEBD-18D0-C8A5-DFC0DB4E90C3}"/>
                </a:ext>
              </a:extLst>
            </p:cNvPr>
            <p:cNvCxnSpPr>
              <a:cxnSpLocks/>
              <a:stCxn id="160" idx="2"/>
              <a:endCxn id="128" idx="0"/>
            </p:cNvCxnSpPr>
            <p:nvPr/>
          </p:nvCxnSpPr>
          <p:spPr>
            <a:xfrm>
              <a:off x="7921802" y="7545750"/>
              <a:ext cx="7574" cy="1921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箭头连接符 116">
              <a:extLst>
                <a:ext uri="{FF2B5EF4-FFF2-40B4-BE49-F238E27FC236}">
                  <a16:creationId xmlns:a16="http://schemas.microsoft.com/office/drawing/2014/main" id="{B41A4F51-C1D6-BCF6-677E-10D6EE706958}"/>
                </a:ext>
              </a:extLst>
            </p:cNvPr>
            <p:cNvCxnSpPr>
              <a:cxnSpLocks/>
              <a:stCxn id="172" idx="2"/>
            </p:cNvCxnSpPr>
            <p:nvPr/>
          </p:nvCxnSpPr>
          <p:spPr>
            <a:xfrm>
              <a:off x="4711399" y="6227098"/>
              <a:ext cx="0" cy="324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>
              <a:extLst>
                <a:ext uri="{FF2B5EF4-FFF2-40B4-BE49-F238E27FC236}">
                  <a16:creationId xmlns:a16="http://schemas.microsoft.com/office/drawing/2014/main" id="{916898A4-8DF4-4603-F823-8B5F6D905AA4}"/>
                </a:ext>
              </a:extLst>
            </p:cNvPr>
            <p:cNvCxnSpPr>
              <a:cxnSpLocks/>
              <a:endCxn id="193" idx="1"/>
            </p:cNvCxnSpPr>
            <p:nvPr/>
          </p:nvCxnSpPr>
          <p:spPr>
            <a:xfrm flipV="1">
              <a:off x="9031095" y="5035665"/>
              <a:ext cx="6572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矩形: 圆角 118">
              <a:extLst>
                <a:ext uri="{FF2B5EF4-FFF2-40B4-BE49-F238E27FC236}">
                  <a16:creationId xmlns:a16="http://schemas.microsoft.com/office/drawing/2014/main" id="{D706AB3F-B047-E3FB-C9EA-7F3B8D60E77C}"/>
                </a:ext>
              </a:extLst>
            </p:cNvPr>
            <p:cNvSpPr/>
            <p:nvPr/>
          </p:nvSpPr>
          <p:spPr>
            <a:xfrm>
              <a:off x="6792161" y="4692632"/>
              <a:ext cx="2505634" cy="70228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Improved Poisson Blending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0" name="立方体 119">
              <a:extLst>
                <a:ext uri="{FF2B5EF4-FFF2-40B4-BE49-F238E27FC236}">
                  <a16:creationId xmlns:a16="http://schemas.microsoft.com/office/drawing/2014/main" id="{9423875E-0882-833F-E392-5648284C4CDE}"/>
                </a:ext>
              </a:extLst>
            </p:cNvPr>
            <p:cNvSpPr/>
            <p:nvPr/>
          </p:nvSpPr>
          <p:spPr>
            <a:xfrm>
              <a:off x="1861043" y="5005135"/>
              <a:ext cx="1696431" cy="697562"/>
            </a:xfrm>
            <a:prstGeom prst="cube">
              <a:avLst>
                <a:gd name="adj" fmla="val 9461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DCDGANc</a:t>
              </a:r>
              <a:endPara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6B03F89E-DFBC-D825-BB15-77626C3C8614}"/>
                </a:ext>
              </a:extLst>
            </p:cNvPr>
            <p:cNvSpPr txBox="1"/>
            <p:nvPr/>
          </p:nvSpPr>
          <p:spPr>
            <a:xfrm>
              <a:off x="283151" y="6295842"/>
              <a:ext cx="97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34ADF5C8-7DFA-AFEE-0CEA-A82A0D884FA8}"/>
                </a:ext>
              </a:extLst>
            </p:cNvPr>
            <p:cNvGrpSpPr/>
            <p:nvPr/>
          </p:nvGrpSpPr>
          <p:grpSpPr>
            <a:xfrm>
              <a:off x="400706" y="4115089"/>
              <a:ext cx="1507134" cy="2276092"/>
              <a:chOff x="4278596" y="4768866"/>
              <a:chExt cx="1507134" cy="22760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文本框 172">
                    <a:extLst>
                      <a:ext uri="{FF2B5EF4-FFF2-40B4-BE49-F238E27FC236}">
                        <a16:creationId xmlns:a16="http://schemas.microsoft.com/office/drawing/2014/main" id="{094362E6-3E45-B6F0-EDA6-3B523DBB516E}"/>
                      </a:ext>
                    </a:extLst>
                  </p:cNvPr>
                  <p:cNvSpPr txBox="1"/>
                  <p:nvPr/>
                </p:nvSpPr>
                <p:spPr>
                  <a:xfrm>
                    <a:off x="4651754" y="6521738"/>
                    <a:ext cx="4572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……</m:t>
                          </m:r>
                        </m:oMath>
                      </m:oMathPara>
                    </a14:m>
                    <a:endParaRPr lang="zh-C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3" name="文本框 172">
                    <a:extLst>
                      <a:ext uri="{FF2B5EF4-FFF2-40B4-BE49-F238E27FC236}">
                        <a16:creationId xmlns:a16="http://schemas.microsoft.com/office/drawing/2014/main" id="{094362E6-3E45-B6F0-EDA6-3B523DBB51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1754" y="6521738"/>
                    <a:ext cx="457200" cy="52322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r="-45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4" name="矩形 173">
                <a:extLst>
                  <a:ext uri="{FF2B5EF4-FFF2-40B4-BE49-F238E27FC236}">
                    <a16:creationId xmlns:a16="http://schemas.microsoft.com/office/drawing/2014/main" id="{D258AC67-CFD0-BF02-CCC9-6FE61E397B9F}"/>
                  </a:ext>
                </a:extLst>
              </p:cNvPr>
              <p:cNvSpPr/>
              <p:nvPr/>
            </p:nvSpPr>
            <p:spPr>
              <a:xfrm>
                <a:off x="4673931" y="5140800"/>
                <a:ext cx="828000" cy="180000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5" name="图片 174">
                <a:extLst>
                  <a:ext uri="{FF2B5EF4-FFF2-40B4-BE49-F238E27FC236}">
                    <a16:creationId xmlns:a16="http://schemas.microsoft.com/office/drawing/2014/main" id="{57029611-7F11-44DC-245C-24FFF3F7E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99240" y="6033216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76" name="图片 175">
                <a:extLst>
                  <a:ext uri="{FF2B5EF4-FFF2-40B4-BE49-F238E27FC236}">
                    <a16:creationId xmlns:a16="http://schemas.microsoft.com/office/drawing/2014/main" id="{2BE2647B-4D29-97C7-845A-C972CEDE1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97231" y="5176800"/>
                <a:ext cx="792000" cy="792000"/>
              </a:xfrm>
              <a:prstGeom prst="rect">
                <a:avLst/>
              </a:prstGeom>
            </p:spPr>
          </p:pic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EAF4AB5C-105B-B4C3-A1F1-CB69556EB9F0}"/>
                  </a:ext>
                </a:extLst>
              </p:cNvPr>
              <p:cNvSpPr txBox="1"/>
              <p:nvPr/>
            </p:nvSpPr>
            <p:spPr>
              <a:xfrm>
                <a:off x="4278596" y="4768866"/>
                <a:ext cx="15071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training set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6B1E505E-90B1-FFCA-9996-40AF68A9A6AE}"/>
                </a:ext>
              </a:extLst>
            </p:cNvPr>
            <p:cNvGrpSpPr/>
            <p:nvPr/>
          </p:nvGrpSpPr>
          <p:grpSpPr>
            <a:xfrm>
              <a:off x="3516830" y="3763237"/>
              <a:ext cx="2323718" cy="2570688"/>
              <a:chOff x="9678224" y="4445146"/>
              <a:chExt cx="2323718" cy="2570688"/>
            </a:xfrm>
          </p:grpSpPr>
          <p:pic>
            <p:nvPicPr>
              <p:cNvPr id="164" name="图片 163">
                <a:extLst>
                  <a:ext uri="{FF2B5EF4-FFF2-40B4-BE49-F238E27FC236}">
                    <a16:creationId xmlns:a16="http://schemas.microsoft.com/office/drawing/2014/main" id="{72904D8F-8153-2BF5-B147-DDCED9CE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74906" y="6001923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65" name="图片 164">
                <a:extLst>
                  <a:ext uri="{FF2B5EF4-FFF2-40B4-BE49-F238E27FC236}">
                    <a16:creationId xmlns:a16="http://schemas.microsoft.com/office/drawing/2014/main" id="{9D5199E1-641B-2A3C-2AFA-B123F73E2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897385" y="5183223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66" name="图片 165">
                <a:extLst>
                  <a:ext uri="{FF2B5EF4-FFF2-40B4-BE49-F238E27FC236}">
                    <a16:creationId xmlns:a16="http://schemas.microsoft.com/office/drawing/2014/main" id="{31DB2701-66ED-2608-BCAF-7D72B093E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74906" y="5183223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67" name="图片 166">
                <a:extLst>
                  <a:ext uri="{FF2B5EF4-FFF2-40B4-BE49-F238E27FC236}">
                    <a16:creationId xmlns:a16="http://schemas.microsoft.com/office/drawing/2014/main" id="{F3C0A971-6F2F-FD6C-40AC-3FCFD9C7F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897385" y="6001923"/>
                <a:ext cx="792000" cy="792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文本框 167">
                    <a:extLst>
                      <a:ext uri="{FF2B5EF4-FFF2-40B4-BE49-F238E27FC236}">
                        <a16:creationId xmlns:a16="http://schemas.microsoft.com/office/drawing/2014/main" id="{B6C1ADBE-B837-F50B-7AE8-904E488DA2DE}"/>
                      </a:ext>
                    </a:extLst>
                  </p:cNvPr>
                  <p:cNvSpPr txBox="1"/>
                  <p:nvPr/>
                </p:nvSpPr>
                <p:spPr>
                  <a:xfrm>
                    <a:off x="9689817" y="5371105"/>
                    <a:ext cx="4572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8" name="文本框 167">
                    <a:extLst>
                      <a:ext uri="{FF2B5EF4-FFF2-40B4-BE49-F238E27FC236}">
                        <a16:creationId xmlns:a16="http://schemas.microsoft.com/office/drawing/2014/main" id="{B6C1ADBE-B837-F50B-7AE8-904E488DA2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89817" y="5371105"/>
                    <a:ext cx="457200" cy="400110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文本框 168">
                    <a:extLst>
                      <a:ext uri="{FF2B5EF4-FFF2-40B4-BE49-F238E27FC236}">
                        <a16:creationId xmlns:a16="http://schemas.microsoft.com/office/drawing/2014/main" id="{648D3A64-197D-4913-4AD4-4A32A4E7B21B}"/>
                      </a:ext>
                    </a:extLst>
                  </p:cNvPr>
                  <p:cNvSpPr txBox="1"/>
                  <p:nvPr/>
                </p:nvSpPr>
                <p:spPr>
                  <a:xfrm>
                    <a:off x="9678224" y="6180778"/>
                    <a:ext cx="4572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9" name="文本框 168">
                    <a:extLst>
                      <a:ext uri="{FF2B5EF4-FFF2-40B4-BE49-F238E27FC236}">
                        <a16:creationId xmlns:a16="http://schemas.microsoft.com/office/drawing/2014/main" id="{648D3A64-197D-4913-4AD4-4A32A4E7B2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8224" y="6180778"/>
                    <a:ext cx="457200" cy="400110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0" name="文本框 169">
                <a:extLst>
                  <a:ext uri="{FF2B5EF4-FFF2-40B4-BE49-F238E27FC236}">
                    <a16:creationId xmlns:a16="http://schemas.microsoft.com/office/drawing/2014/main" id="{30685FCA-986A-3278-3FF0-96CECFAC8CC3}"/>
                  </a:ext>
                </a:extLst>
              </p:cNvPr>
              <p:cNvSpPr txBox="1"/>
              <p:nvPr/>
            </p:nvSpPr>
            <p:spPr>
              <a:xfrm>
                <a:off x="9731869" y="4445146"/>
                <a:ext cx="22700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diversified generated samples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文本框 170">
                    <a:extLst>
                      <a:ext uri="{FF2B5EF4-FFF2-40B4-BE49-F238E27FC236}">
                        <a16:creationId xmlns:a16="http://schemas.microsoft.com/office/drawing/2014/main" id="{79098595-251B-DEAA-DFF1-E372C6EA203F}"/>
                      </a:ext>
                    </a:extLst>
                  </p:cNvPr>
                  <p:cNvSpPr txBox="1"/>
                  <p:nvPr/>
                </p:nvSpPr>
                <p:spPr>
                  <a:xfrm>
                    <a:off x="10489788" y="6492614"/>
                    <a:ext cx="4572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……</m:t>
                          </m:r>
                        </m:oMath>
                      </m:oMathPara>
                    </a14:m>
                    <a:endParaRPr lang="zh-C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1" name="文本框 170">
                    <a:extLst>
                      <a:ext uri="{FF2B5EF4-FFF2-40B4-BE49-F238E27FC236}">
                        <a16:creationId xmlns:a16="http://schemas.microsoft.com/office/drawing/2014/main" id="{79098595-251B-DEAA-DFF1-E372C6EA20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89788" y="6492614"/>
                    <a:ext cx="457200" cy="523220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r="-45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FA2A238D-D836-A6D8-C202-535AE024E288}"/>
                  </a:ext>
                </a:extLst>
              </p:cNvPr>
              <p:cNvSpPr/>
              <p:nvPr/>
            </p:nvSpPr>
            <p:spPr>
              <a:xfrm>
                <a:off x="10044793" y="5145007"/>
                <a:ext cx="1656000" cy="176400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4" name="直接箭头连接符 123">
              <a:extLst>
                <a:ext uri="{FF2B5EF4-FFF2-40B4-BE49-F238E27FC236}">
                  <a16:creationId xmlns:a16="http://schemas.microsoft.com/office/drawing/2014/main" id="{2E385541-C199-2A06-0F96-DF09B587DC74}"/>
                </a:ext>
              </a:extLst>
            </p:cNvPr>
            <p:cNvCxnSpPr>
              <a:cxnSpLocks/>
              <a:stCxn id="120" idx="5"/>
              <a:endCxn id="172" idx="1"/>
            </p:cNvCxnSpPr>
            <p:nvPr/>
          </p:nvCxnSpPr>
          <p:spPr>
            <a:xfrm>
              <a:off x="3557474" y="5320918"/>
              <a:ext cx="3259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箭头连接符 124">
              <a:extLst>
                <a:ext uri="{FF2B5EF4-FFF2-40B4-BE49-F238E27FC236}">
                  <a16:creationId xmlns:a16="http://schemas.microsoft.com/office/drawing/2014/main" id="{1554551E-0608-65F9-00EE-26D2639E1665}"/>
                </a:ext>
              </a:extLst>
            </p:cNvPr>
            <p:cNvCxnSpPr>
              <a:cxnSpLocks/>
              <a:stCxn id="174" idx="3"/>
              <a:endCxn id="120" idx="2"/>
            </p:cNvCxnSpPr>
            <p:nvPr/>
          </p:nvCxnSpPr>
          <p:spPr>
            <a:xfrm flipV="1">
              <a:off x="1624041" y="5386914"/>
              <a:ext cx="237002" cy="1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箭头连接符 125">
              <a:extLst>
                <a:ext uri="{FF2B5EF4-FFF2-40B4-BE49-F238E27FC236}">
                  <a16:creationId xmlns:a16="http://schemas.microsoft.com/office/drawing/2014/main" id="{34E50230-EED4-8225-49FA-368AE0352050}"/>
                </a:ext>
              </a:extLst>
            </p:cNvPr>
            <p:cNvCxnSpPr>
              <a:cxnSpLocks/>
              <a:stCxn id="149" idx="0"/>
              <a:endCxn id="174" idx="2"/>
            </p:cNvCxnSpPr>
            <p:nvPr/>
          </p:nvCxnSpPr>
          <p:spPr>
            <a:xfrm flipH="1" flipV="1">
              <a:off x="1210041" y="6287023"/>
              <a:ext cx="1875" cy="3938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0F73E557-0731-4046-BDC1-CADF353A125D}"/>
                </a:ext>
              </a:extLst>
            </p:cNvPr>
            <p:cNvGrpSpPr/>
            <p:nvPr/>
          </p:nvGrpSpPr>
          <p:grpSpPr>
            <a:xfrm>
              <a:off x="6234115" y="6326760"/>
              <a:ext cx="3375373" cy="1218990"/>
              <a:chOff x="8920005" y="7737290"/>
              <a:chExt cx="3375373" cy="1218990"/>
            </a:xfrm>
          </p:grpSpPr>
          <p:sp>
            <p:nvSpPr>
              <p:cNvPr id="159" name="文本框 285">
                <a:extLst>
                  <a:ext uri="{FF2B5EF4-FFF2-40B4-BE49-F238E27FC236}">
                    <a16:creationId xmlns:a16="http://schemas.microsoft.com/office/drawing/2014/main" id="{91B701AA-4F97-63E8-1FDC-1411D3B31798}"/>
                  </a:ext>
                </a:extLst>
              </p:cNvPr>
              <p:cNvSpPr txBox="1"/>
              <p:nvPr/>
            </p:nvSpPr>
            <p:spPr>
              <a:xfrm>
                <a:off x="9308824" y="7737290"/>
                <a:ext cx="2686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backgrounds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4E821875-5C82-2102-0B6D-7D97D5D83B01}"/>
                  </a:ext>
                </a:extLst>
              </p:cNvPr>
              <p:cNvSpPr/>
              <p:nvPr/>
            </p:nvSpPr>
            <p:spPr>
              <a:xfrm>
                <a:off x="8920005" y="8092280"/>
                <a:ext cx="3375373" cy="86400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1" name="图片 160">
                <a:extLst>
                  <a:ext uri="{FF2B5EF4-FFF2-40B4-BE49-F238E27FC236}">
                    <a16:creationId xmlns:a16="http://schemas.microsoft.com/office/drawing/2014/main" id="{F5A65B49-42B9-80E6-715D-13A76FBAF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54677" y="8136769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62" name="图片 161">
                <a:extLst>
                  <a:ext uri="{FF2B5EF4-FFF2-40B4-BE49-F238E27FC236}">
                    <a16:creationId xmlns:a16="http://schemas.microsoft.com/office/drawing/2014/main" id="{AD8E442A-9C41-5A31-6B13-23B5B3487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469066" y="8136879"/>
                <a:ext cx="792000" cy="792000"/>
              </a:xfrm>
              <a:prstGeom prst="rect">
                <a:avLst/>
              </a:prstGeom>
            </p:spPr>
          </p:pic>
          <p:pic>
            <p:nvPicPr>
              <p:cNvPr id="163" name="图片 162">
                <a:extLst>
                  <a:ext uri="{FF2B5EF4-FFF2-40B4-BE49-F238E27FC236}">
                    <a16:creationId xmlns:a16="http://schemas.microsoft.com/office/drawing/2014/main" id="{B74D7F4C-83EA-FF72-07E4-09D807EB9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32302" y="8136879"/>
                <a:ext cx="792000" cy="792000"/>
              </a:xfrm>
              <a:prstGeom prst="rect">
                <a:avLst/>
              </a:prstGeom>
            </p:spPr>
          </p:pic>
        </p:grp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E834E18D-ED5B-551F-97B9-533031C224BA}"/>
                </a:ext>
              </a:extLst>
            </p:cNvPr>
            <p:cNvSpPr txBox="1"/>
            <p:nvPr/>
          </p:nvSpPr>
          <p:spPr>
            <a:xfrm>
              <a:off x="7136036" y="7737859"/>
              <a:ext cx="1586679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Transfer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文本框 128">
                  <a:extLst>
                    <a:ext uri="{FF2B5EF4-FFF2-40B4-BE49-F238E27FC236}">
                      <a16:creationId xmlns:a16="http://schemas.microsoft.com/office/drawing/2014/main" id="{B3812D74-DD58-2D80-392B-17E4B92105C7}"/>
                    </a:ext>
                  </a:extLst>
                </p:cNvPr>
                <p:cNvSpPr txBox="1"/>
                <p:nvPr/>
              </p:nvSpPr>
              <p:spPr>
                <a:xfrm>
                  <a:off x="1542459" y="4445670"/>
                  <a:ext cx="22958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Sample 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zh-CN" alt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𝒩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(0, 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9" name="文本框 128">
                  <a:extLst>
                    <a:ext uri="{FF2B5EF4-FFF2-40B4-BE49-F238E27FC236}">
                      <a16:creationId xmlns:a16="http://schemas.microsoft.com/office/drawing/2014/main" id="{B3812D74-DD58-2D80-392B-17E4B9210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459" y="4445670"/>
                  <a:ext cx="2295803" cy="400110"/>
                </a:xfrm>
                <a:prstGeom prst="rect">
                  <a:avLst/>
                </a:prstGeom>
                <a:blipFill>
                  <a:blip r:embed="rId34"/>
                  <a:stretch>
                    <a:fillRect t="-7576" b="-257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直接箭头连接符 129">
              <a:extLst>
                <a:ext uri="{FF2B5EF4-FFF2-40B4-BE49-F238E27FC236}">
                  <a16:creationId xmlns:a16="http://schemas.microsoft.com/office/drawing/2014/main" id="{88BD3975-5203-47C1-FA96-A3A03E27B883}"/>
                </a:ext>
              </a:extLst>
            </p:cNvPr>
            <p:cNvCxnSpPr>
              <a:cxnSpLocks/>
              <a:stCxn id="129" idx="2"/>
              <a:endCxn id="120" idx="1"/>
            </p:cNvCxnSpPr>
            <p:nvPr/>
          </p:nvCxnSpPr>
          <p:spPr>
            <a:xfrm flipH="1">
              <a:off x="2676260" y="4845780"/>
              <a:ext cx="0" cy="2253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连接符: 肘形 130">
              <a:extLst>
                <a:ext uri="{FF2B5EF4-FFF2-40B4-BE49-F238E27FC236}">
                  <a16:creationId xmlns:a16="http://schemas.microsoft.com/office/drawing/2014/main" id="{B25328D8-ED49-338C-D452-8EFB07D84A4A}"/>
                </a:ext>
              </a:extLst>
            </p:cNvPr>
            <p:cNvCxnSpPr>
              <a:stCxn id="172" idx="3"/>
              <a:endCxn id="194" idx="3"/>
            </p:cNvCxnSpPr>
            <p:nvPr/>
          </p:nvCxnSpPr>
          <p:spPr>
            <a:xfrm>
              <a:off x="5539399" y="5345098"/>
              <a:ext cx="44144" cy="2298523"/>
            </a:xfrm>
            <a:prstGeom prst="bentConnector3">
              <a:avLst>
                <a:gd name="adj1" fmla="val 61785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87237A20-82F9-37C2-7EC4-13C7316FB755}"/>
                </a:ext>
              </a:extLst>
            </p:cNvPr>
            <p:cNvSpPr/>
            <p:nvPr/>
          </p:nvSpPr>
          <p:spPr>
            <a:xfrm>
              <a:off x="5986698" y="3236466"/>
              <a:ext cx="8051703" cy="2928026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F0767DE5-9164-C120-C45F-EB281FEB50F8}"/>
                </a:ext>
              </a:extLst>
            </p:cNvPr>
            <p:cNvSpPr/>
            <p:nvPr/>
          </p:nvSpPr>
          <p:spPr>
            <a:xfrm>
              <a:off x="5986697" y="6366285"/>
              <a:ext cx="8051703" cy="2614631"/>
            </a:xfrm>
            <a:prstGeom prst="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id="{6FAFFFB4-88EC-6AA9-BDEE-4857B49B7013}"/>
                </a:ext>
              </a:extLst>
            </p:cNvPr>
            <p:cNvSpPr txBox="1"/>
            <p:nvPr/>
          </p:nvSpPr>
          <p:spPr>
            <a:xfrm>
              <a:off x="5902817" y="5659964"/>
              <a:ext cx="4178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6AA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 detection performance</a:t>
              </a:r>
              <a:endParaRPr lang="zh-CN" altLang="en-US" sz="2400" dirty="0">
                <a:solidFill>
                  <a:srgbClr val="06AA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FEE3A72A-460C-1EE4-51F9-669508404A69}"/>
                </a:ext>
              </a:extLst>
            </p:cNvPr>
            <p:cNvSpPr txBox="1"/>
            <p:nvPr/>
          </p:nvSpPr>
          <p:spPr>
            <a:xfrm>
              <a:off x="5635199" y="8474224"/>
              <a:ext cx="4178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Zero-shot detection</a:t>
              </a:r>
              <a:endParaRPr lang="zh-CN" alt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立方体 135">
              <a:extLst>
                <a:ext uri="{FF2B5EF4-FFF2-40B4-BE49-F238E27FC236}">
                  <a16:creationId xmlns:a16="http://schemas.microsoft.com/office/drawing/2014/main" id="{C6E89F15-7FE1-FC45-B36C-EA44A340BD09}"/>
                </a:ext>
              </a:extLst>
            </p:cNvPr>
            <p:cNvSpPr/>
            <p:nvPr/>
          </p:nvSpPr>
          <p:spPr>
            <a:xfrm rot="16200000">
              <a:off x="12492450" y="4599522"/>
              <a:ext cx="2079293" cy="801541"/>
            </a:xfrm>
            <a:prstGeom prst="cube">
              <a:avLst>
                <a:gd name="adj" fmla="val 946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Segmentation Models</a:t>
              </a:r>
              <a:endPara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7" name="直接箭头连接符 136">
              <a:extLst>
                <a:ext uri="{FF2B5EF4-FFF2-40B4-BE49-F238E27FC236}">
                  <a16:creationId xmlns:a16="http://schemas.microsoft.com/office/drawing/2014/main" id="{CE66843F-4EC8-DB95-9C76-9C018FFC1D2E}"/>
                </a:ext>
              </a:extLst>
            </p:cNvPr>
            <p:cNvCxnSpPr>
              <a:cxnSpLocks/>
              <a:stCxn id="193" idx="3"/>
              <a:endCxn id="136" idx="1"/>
            </p:cNvCxnSpPr>
            <p:nvPr/>
          </p:nvCxnSpPr>
          <p:spPr>
            <a:xfrm>
              <a:off x="12965311" y="5035665"/>
              <a:ext cx="241849" cy="2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连接符: 肘形 137">
              <a:extLst>
                <a:ext uri="{FF2B5EF4-FFF2-40B4-BE49-F238E27FC236}">
                  <a16:creationId xmlns:a16="http://schemas.microsoft.com/office/drawing/2014/main" id="{77A722EE-6FE5-F874-224E-DD32AC8CDFF4}"/>
                </a:ext>
              </a:extLst>
            </p:cNvPr>
            <p:cNvCxnSpPr>
              <a:cxnSpLocks/>
              <a:stCxn id="119" idx="1"/>
              <a:endCxn id="128" idx="1"/>
            </p:cNvCxnSpPr>
            <p:nvPr/>
          </p:nvCxnSpPr>
          <p:spPr>
            <a:xfrm rot="10800000" flipH="1" flipV="1">
              <a:off x="6792160" y="5043776"/>
              <a:ext cx="343875" cy="2924915"/>
            </a:xfrm>
            <a:prstGeom prst="bentConnector3">
              <a:avLst>
                <a:gd name="adj1" fmla="val -284377"/>
              </a:avLst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9" name="图片 138">
              <a:extLst>
                <a:ext uri="{FF2B5EF4-FFF2-40B4-BE49-F238E27FC236}">
                  <a16:creationId xmlns:a16="http://schemas.microsoft.com/office/drawing/2014/main" id="{A5E6C75C-34DA-03BB-CC64-9EC3AAE4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05551" y="6720246"/>
              <a:ext cx="792000" cy="792000"/>
            </a:xfrm>
            <a:prstGeom prst="rect">
              <a:avLst/>
            </a:prstGeom>
          </p:spPr>
        </p:pic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7023AC11-D19C-57EE-5E2A-A01C62E92622}"/>
                </a:ext>
              </a:extLst>
            </p:cNvPr>
            <p:cNvSpPr txBox="1"/>
            <p:nvPr/>
          </p:nvSpPr>
          <p:spPr>
            <a:xfrm>
              <a:off x="1530279" y="6031381"/>
              <a:ext cx="2295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Given class label 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1" name="直接箭头连接符 140">
              <a:extLst>
                <a:ext uri="{FF2B5EF4-FFF2-40B4-BE49-F238E27FC236}">
                  <a16:creationId xmlns:a16="http://schemas.microsoft.com/office/drawing/2014/main" id="{6FBE3972-1AB8-AE6F-1078-01C333A76500}"/>
                </a:ext>
              </a:extLst>
            </p:cNvPr>
            <p:cNvCxnSpPr>
              <a:cxnSpLocks/>
              <a:stCxn id="140" idx="0"/>
              <a:endCxn id="120" idx="3"/>
            </p:cNvCxnSpPr>
            <p:nvPr/>
          </p:nvCxnSpPr>
          <p:spPr>
            <a:xfrm flipH="1" flipV="1">
              <a:off x="2676260" y="5702697"/>
              <a:ext cx="1921" cy="328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5103E185-AD88-ECA1-588C-9E10BF66D8DC}"/>
                </a:ext>
              </a:extLst>
            </p:cNvPr>
            <p:cNvGrpSpPr/>
            <p:nvPr/>
          </p:nvGrpSpPr>
          <p:grpSpPr>
            <a:xfrm>
              <a:off x="6289321" y="3261247"/>
              <a:ext cx="3312000" cy="1233231"/>
              <a:chOff x="12617376" y="10187772"/>
              <a:chExt cx="3312000" cy="1233231"/>
            </a:xfrm>
          </p:grpSpPr>
          <p:sp>
            <p:nvSpPr>
              <p:cNvPr id="152" name="文本框 285">
                <a:extLst>
                  <a:ext uri="{FF2B5EF4-FFF2-40B4-BE49-F238E27FC236}">
                    <a16:creationId xmlns:a16="http://schemas.microsoft.com/office/drawing/2014/main" id="{2A4A69C3-8868-2020-B24D-5E298F97D610}"/>
                  </a:ext>
                </a:extLst>
              </p:cNvPr>
              <p:cNvSpPr txBox="1"/>
              <p:nvPr/>
            </p:nvSpPr>
            <p:spPr>
              <a:xfrm>
                <a:off x="13108470" y="10187772"/>
                <a:ext cx="22938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 backgrounds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id="{7A087E18-2C2C-B003-CF79-59F61ED82A98}"/>
                  </a:ext>
                </a:extLst>
              </p:cNvPr>
              <p:cNvGrpSpPr/>
              <p:nvPr/>
            </p:nvGrpSpPr>
            <p:grpSpPr>
              <a:xfrm>
                <a:off x="12617376" y="10546687"/>
                <a:ext cx="3312000" cy="874316"/>
                <a:chOff x="14166839" y="10496633"/>
                <a:chExt cx="3312000" cy="874316"/>
              </a:xfrm>
            </p:grpSpPr>
            <p:sp>
              <p:nvSpPr>
                <p:cNvPr id="154" name="矩形 153">
                  <a:extLst>
                    <a:ext uri="{FF2B5EF4-FFF2-40B4-BE49-F238E27FC236}">
                      <a16:creationId xmlns:a16="http://schemas.microsoft.com/office/drawing/2014/main" id="{60BA6E3D-CC4A-FDFB-4AF4-86A919ECC698}"/>
                    </a:ext>
                  </a:extLst>
                </p:cNvPr>
                <p:cNvSpPr/>
                <p:nvPr/>
              </p:nvSpPr>
              <p:spPr>
                <a:xfrm>
                  <a:off x="14166839" y="10496633"/>
                  <a:ext cx="3312000" cy="874316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55" name="图片 154">
                  <a:extLst>
                    <a:ext uri="{FF2B5EF4-FFF2-40B4-BE49-F238E27FC236}">
                      <a16:creationId xmlns:a16="http://schemas.microsoft.com/office/drawing/2014/main" id="{3427B60C-29EA-3FE5-EEC6-3C630772F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4201511" y="10541122"/>
                  <a:ext cx="792000" cy="792000"/>
                </a:xfrm>
                <a:prstGeom prst="rect">
                  <a:avLst/>
                </a:prstGeom>
              </p:spPr>
            </p:pic>
            <p:pic>
              <p:nvPicPr>
                <p:cNvPr id="156" name="图片 155">
                  <a:extLst>
                    <a:ext uri="{FF2B5EF4-FFF2-40B4-BE49-F238E27FC236}">
                      <a16:creationId xmlns:a16="http://schemas.microsoft.com/office/drawing/2014/main" id="{4AA13658-277F-BDB8-E532-FFD22AC33E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6640006" y="10541532"/>
                  <a:ext cx="792000" cy="792000"/>
                </a:xfrm>
                <a:prstGeom prst="rect">
                  <a:avLst/>
                </a:prstGeom>
              </p:spPr>
            </p:pic>
            <p:pic>
              <p:nvPicPr>
                <p:cNvPr id="157" name="图片 156">
                  <a:extLst>
                    <a:ext uri="{FF2B5EF4-FFF2-40B4-BE49-F238E27FC236}">
                      <a16:creationId xmlns:a16="http://schemas.microsoft.com/office/drawing/2014/main" id="{DF10018E-C3A1-132D-C535-6924B6BA3F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5823878" y="10541532"/>
                  <a:ext cx="792000" cy="792000"/>
                </a:xfrm>
                <a:prstGeom prst="rect">
                  <a:avLst/>
                </a:prstGeom>
              </p:spPr>
            </p:pic>
            <p:pic>
              <p:nvPicPr>
                <p:cNvPr id="158" name="图片 157">
                  <a:extLst>
                    <a:ext uri="{FF2B5EF4-FFF2-40B4-BE49-F238E27FC236}">
                      <a16:creationId xmlns:a16="http://schemas.microsoft.com/office/drawing/2014/main" id="{18700B15-552A-0FF5-9735-1BE018D83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5012876" y="10541122"/>
                  <a:ext cx="792000" cy="792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51FF3F94-5B1A-384D-C265-B22AD4843641}"/>
                </a:ext>
              </a:extLst>
            </p:cNvPr>
            <p:cNvGrpSpPr/>
            <p:nvPr/>
          </p:nvGrpSpPr>
          <p:grpSpPr>
            <a:xfrm>
              <a:off x="0" y="6680873"/>
              <a:ext cx="2229188" cy="2259438"/>
              <a:chOff x="1988940" y="7194896"/>
              <a:chExt cx="2229188" cy="2259438"/>
            </a:xfrm>
          </p:grpSpPr>
          <p:grpSp>
            <p:nvGrpSpPr>
              <p:cNvPr id="144" name="组合 143">
                <a:extLst>
                  <a:ext uri="{FF2B5EF4-FFF2-40B4-BE49-F238E27FC236}">
                    <a16:creationId xmlns:a16="http://schemas.microsoft.com/office/drawing/2014/main" id="{4E94DB3A-87C3-6BF4-29DE-A0775F0AC2C0}"/>
                  </a:ext>
                </a:extLst>
              </p:cNvPr>
              <p:cNvGrpSpPr/>
              <p:nvPr/>
            </p:nvGrpSpPr>
            <p:grpSpPr>
              <a:xfrm>
                <a:off x="1988940" y="7194896"/>
                <a:ext cx="2229188" cy="2259438"/>
                <a:chOff x="1682839" y="4783581"/>
                <a:chExt cx="2229188" cy="225943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文本框 146">
                      <a:extLst>
                        <a:ext uri="{FF2B5EF4-FFF2-40B4-BE49-F238E27FC236}">
                          <a16:creationId xmlns:a16="http://schemas.microsoft.com/office/drawing/2014/main" id="{24E4B298-4377-6CCF-BBFA-4C1799AF1F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687" y="5429367"/>
                      <a:ext cx="4572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文本框 146">
                      <a:extLst>
                        <a:ext uri="{FF2B5EF4-FFF2-40B4-BE49-F238E27FC236}">
                          <a16:creationId xmlns:a16="http://schemas.microsoft.com/office/drawing/2014/main" id="{24E4B298-4377-6CCF-BBFA-4C1799AF1F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87687" y="5429367"/>
                      <a:ext cx="457200" cy="369332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b="-1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文本框 147">
                      <a:extLst>
                        <a:ext uri="{FF2B5EF4-FFF2-40B4-BE49-F238E27FC236}">
                          <a16:creationId xmlns:a16="http://schemas.microsoft.com/office/drawing/2014/main" id="{4BD389D3-9095-1D21-3E1F-C174CCBA4C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2839" y="6254728"/>
                      <a:ext cx="4572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8" name="文本框 147">
                      <a:extLst>
                        <a:ext uri="{FF2B5EF4-FFF2-40B4-BE49-F238E27FC236}">
                          <a16:creationId xmlns:a16="http://schemas.microsoft.com/office/drawing/2014/main" id="{4BD389D3-9095-1D21-3E1F-C174CCBA4C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82839" y="6254728"/>
                      <a:ext cx="457200" cy="369332"/>
                    </a:xfrm>
                    <a:prstGeom prst="rect">
                      <a:avLst/>
                    </a:prstGeom>
                    <a:blipFill>
                      <a:blip r:embed="rId4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9" name="文本框 148">
                  <a:extLst>
                    <a:ext uri="{FF2B5EF4-FFF2-40B4-BE49-F238E27FC236}">
                      <a16:creationId xmlns:a16="http://schemas.microsoft.com/office/drawing/2014/main" id="{77C154F7-00F1-A1E3-B7AB-34138BAA7493}"/>
                    </a:ext>
                  </a:extLst>
                </p:cNvPr>
                <p:cNvSpPr txBox="1"/>
                <p:nvPr/>
              </p:nvSpPr>
              <p:spPr>
                <a:xfrm>
                  <a:off x="1877483" y="4783581"/>
                  <a:ext cx="20345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few real samples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文本框 149">
                      <a:extLst>
                        <a:ext uri="{FF2B5EF4-FFF2-40B4-BE49-F238E27FC236}">
                          <a16:creationId xmlns:a16="http://schemas.microsoft.com/office/drawing/2014/main" id="{00A86CC0-96DC-E3D0-429B-AE0A59E388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3345" y="6519799"/>
                      <a:ext cx="45720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……</m:t>
                            </m:r>
                          </m:oMath>
                        </m:oMathPara>
                      </a14:m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文本框 149">
                      <a:extLst>
                        <a:ext uri="{FF2B5EF4-FFF2-40B4-BE49-F238E27FC236}">
                          <a16:creationId xmlns:a16="http://schemas.microsoft.com/office/drawing/2014/main" id="{00A86CC0-96DC-E3D0-429B-AE0A59E3880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23345" y="6519799"/>
                      <a:ext cx="457200" cy="523220"/>
                    </a:xfrm>
                    <a:prstGeom prst="rect">
                      <a:avLst/>
                    </a:prstGeom>
                    <a:blipFill>
                      <a:blip r:embed="rId42"/>
                      <a:stretch>
                        <a:fillRect r="-45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1" name="矩形 150">
                  <a:extLst>
                    <a:ext uri="{FF2B5EF4-FFF2-40B4-BE49-F238E27FC236}">
                      <a16:creationId xmlns:a16="http://schemas.microsoft.com/office/drawing/2014/main" id="{1968DC62-31FA-EE6B-D986-A18A4E846E37}"/>
                    </a:ext>
                  </a:extLst>
                </p:cNvPr>
                <p:cNvSpPr/>
                <p:nvPr/>
              </p:nvSpPr>
              <p:spPr>
                <a:xfrm>
                  <a:off x="2118106" y="5153619"/>
                  <a:ext cx="1620000" cy="18000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45" name="图片 144">
                <a:extLst>
                  <a:ext uri="{FF2B5EF4-FFF2-40B4-BE49-F238E27FC236}">
                    <a16:creationId xmlns:a16="http://schemas.microsoft.com/office/drawing/2014/main" id="{5499F5E0-95CC-FBA7-4C56-96C2E7F1F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47755" y="7600912"/>
                <a:ext cx="1584000" cy="792000"/>
              </a:xfrm>
              <a:prstGeom prst="rect">
                <a:avLst/>
              </a:prstGeom>
            </p:spPr>
          </p:pic>
          <p:pic>
            <p:nvPicPr>
              <p:cNvPr id="146" name="图片 145">
                <a:extLst>
                  <a:ext uri="{FF2B5EF4-FFF2-40B4-BE49-F238E27FC236}">
                    <a16:creationId xmlns:a16="http://schemas.microsoft.com/office/drawing/2014/main" id="{2BDAC5F1-A2DD-688C-3FFA-2C4EBBC91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47755" y="8441189"/>
                <a:ext cx="1584000" cy="792000"/>
              </a:xfrm>
              <a:prstGeom prst="rect">
                <a:avLst/>
              </a:prstGeom>
            </p:spPr>
          </p:pic>
        </p:grpSp>
      </p:grpSp>
      <p:pic>
        <p:nvPicPr>
          <p:cNvPr id="212" name="图片 211">
            <a:extLst>
              <a:ext uri="{FF2B5EF4-FFF2-40B4-BE49-F238E27FC236}">
                <a16:creationId xmlns:a16="http://schemas.microsoft.com/office/drawing/2014/main" id="{650B0132-B780-DC51-F506-5AE5A9633392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17125" t="28693" r="23540" b="36054"/>
          <a:stretch/>
        </p:blipFill>
        <p:spPr>
          <a:xfrm>
            <a:off x="613611" y="5147277"/>
            <a:ext cx="13731987" cy="6526511"/>
          </a:xfrm>
          <a:prstGeom prst="rect">
            <a:avLst/>
          </a:prstGeom>
        </p:spPr>
      </p:pic>
      <p:pic>
        <p:nvPicPr>
          <p:cNvPr id="259" name="图片 258">
            <a:extLst>
              <a:ext uri="{FF2B5EF4-FFF2-40B4-BE49-F238E27FC236}">
                <a16:creationId xmlns:a16="http://schemas.microsoft.com/office/drawing/2014/main" id="{E160CD7E-9193-0867-BAA6-9FA77AFFCBA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316" y="6144872"/>
            <a:ext cx="13470819" cy="2030193"/>
          </a:xfrm>
          <a:prstGeom prst="rect">
            <a:avLst/>
          </a:prstGeom>
        </p:spPr>
      </p:pic>
      <p:sp>
        <p:nvSpPr>
          <p:cNvPr id="265" name="矩形 264">
            <a:extLst>
              <a:ext uri="{FF2B5EF4-FFF2-40B4-BE49-F238E27FC236}">
                <a16:creationId xmlns:a16="http://schemas.microsoft.com/office/drawing/2014/main" id="{8F6B042E-3F91-2879-6755-F455CAEA65A7}"/>
              </a:ext>
            </a:extLst>
          </p:cNvPr>
          <p:cNvSpPr/>
          <p:nvPr/>
        </p:nvSpPr>
        <p:spPr>
          <a:xfrm>
            <a:off x="15310509" y="6115300"/>
            <a:ext cx="13520434" cy="20966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7" name="组合 266">
            <a:extLst>
              <a:ext uri="{FF2B5EF4-FFF2-40B4-BE49-F238E27FC236}">
                <a16:creationId xmlns:a16="http://schemas.microsoft.com/office/drawing/2014/main" id="{318DB389-3D07-D3C1-1F67-2D430BAB8EB1}"/>
              </a:ext>
            </a:extLst>
          </p:cNvPr>
          <p:cNvGrpSpPr/>
          <p:nvPr/>
        </p:nvGrpSpPr>
        <p:grpSpPr>
          <a:xfrm>
            <a:off x="15310508" y="5320575"/>
            <a:ext cx="12435080" cy="732466"/>
            <a:chOff x="181424" y="852052"/>
            <a:chExt cx="14974378" cy="848001"/>
          </a:xfrm>
        </p:grpSpPr>
        <p:pic>
          <p:nvPicPr>
            <p:cNvPr id="268" name="图片 267">
              <a:extLst>
                <a:ext uri="{FF2B5EF4-FFF2-40B4-BE49-F238E27FC236}">
                  <a16:creationId xmlns:a16="http://schemas.microsoft.com/office/drawing/2014/main" id="{01A20E3E-E1DD-4D91-76D8-C34C64889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00" y="893098"/>
              <a:ext cx="11772000" cy="773519"/>
            </a:xfrm>
            <a:prstGeom prst="rect">
              <a:avLst/>
            </a:prstGeom>
          </p:spPr>
        </p:pic>
        <p:pic>
          <p:nvPicPr>
            <p:cNvPr id="269" name="图片 268">
              <a:extLst>
                <a:ext uri="{FF2B5EF4-FFF2-40B4-BE49-F238E27FC236}">
                  <a16:creationId xmlns:a16="http://schemas.microsoft.com/office/drawing/2014/main" id="{473B3BBB-8DD6-5735-9360-383D66497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9970" y="888700"/>
              <a:ext cx="774000" cy="774000"/>
            </a:xfrm>
            <a:prstGeom prst="rect">
              <a:avLst/>
            </a:prstGeom>
          </p:spPr>
        </p:pic>
        <p:pic>
          <p:nvPicPr>
            <p:cNvPr id="270" name="图片 269">
              <a:extLst>
                <a:ext uri="{FF2B5EF4-FFF2-40B4-BE49-F238E27FC236}">
                  <a16:creationId xmlns:a16="http://schemas.microsoft.com/office/drawing/2014/main" id="{DB4BAB4B-82B6-0CD7-9421-313F02EF5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8508" y="888700"/>
              <a:ext cx="774000" cy="774000"/>
            </a:xfrm>
            <a:prstGeom prst="rect">
              <a:avLst/>
            </a:prstGeom>
          </p:spPr>
        </p:pic>
        <p:pic>
          <p:nvPicPr>
            <p:cNvPr id="271" name="图片 270">
              <a:extLst>
                <a:ext uri="{FF2B5EF4-FFF2-40B4-BE49-F238E27FC236}">
                  <a16:creationId xmlns:a16="http://schemas.microsoft.com/office/drawing/2014/main" id="{FD357AC1-6D84-971A-C79F-519B4943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7048" y="888700"/>
              <a:ext cx="774000" cy="774000"/>
            </a:xfrm>
            <a:prstGeom prst="rect">
              <a:avLst/>
            </a:prstGeom>
          </p:spPr>
        </p:pic>
        <p:pic>
          <p:nvPicPr>
            <p:cNvPr id="272" name="图片 271">
              <a:extLst>
                <a:ext uri="{FF2B5EF4-FFF2-40B4-BE49-F238E27FC236}">
                  <a16:creationId xmlns:a16="http://schemas.microsoft.com/office/drawing/2014/main" id="{572559A5-B1F2-98ED-5321-7F879066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7809" y="888700"/>
              <a:ext cx="774000" cy="774000"/>
            </a:xfrm>
            <a:prstGeom prst="rect">
              <a:avLst/>
            </a:prstGeom>
          </p:spPr>
        </p:pic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69AFCCDC-9309-0D87-CA79-FB269B577B4E}"/>
                </a:ext>
              </a:extLst>
            </p:cNvPr>
            <p:cNvSpPr/>
            <p:nvPr/>
          </p:nvSpPr>
          <p:spPr>
            <a:xfrm>
              <a:off x="181424" y="852052"/>
              <a:ext cx="14974378" cy="848001"/>
            </a:xfrm>
            <a:prstGeom prst="rect">
              <a:avLst/>
            </a:prstGeom>
            <a:noFill/>
            <a:ln w="1905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75" name="文本框 274">
            <a:extLst>
              <a:ext uri="{FF2B5EF4-FFF2-40B4-BE49-F238E27FC236}">
                <a16:creationId xmlns:a16="http://schemas.microsoft.com/office/drawing/2014/main" id="{6ED6BE66-7398-38BE-E1F4-F15E67BA5FED}"/>
              </a:ext>
            </a:extLst>
          </p:cNvPr>
          <p:cNvSpPr txBox="1"/>
          <p:nvPr/>
        </p:nvSpPr>
        <p:spPr>
          <a:xfrm rot="16200000">
            <a:off x="14446971" y="5518863"/>
            <a:ext cx="1382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 b="1" dirty="0">
                <a:solidFill>
                  <a:srgbClr val="92D050"/>
                </a:solidFill>
                <a:latin typeface="Calibri" panose="020F0502020204030204"/>
                <a:ea typeface="等线" panose="02010600030101010101" pitchFamily="2" charset="-122"/>
              </a:rPr>
              <a:t>Training</a:t>
            </a:r>
            <a:endParaRPr lang="zh-CN" altLang="en-US" sz="2000" b="1" dirty="0">
              <a:solidFill>
                <a:srgbClr val="92D05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EEDC4253-4396-24A7-ABB4-850AF3BEA5BA}"/>
              </a:ext>
            </a:extLst>
          </p:cNvPr>
          <p:cNvSpPr txBox="1"/>
          <p:nvPr/>
        </p:nvSpPr>
        <p:spPr>
          <a:xfrm rot="16200000">
            <a:off x="14363024" y="6959913"/>
            <a:ext cx="158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Generated</a:t>
            </a:r>
            <a:endParaRPr lang="zh-CN" altLang="en-US" sz="2000" b="1" dirty="0">
              <a:solidFill>
                <a:srgbClr val="FF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9" name="矩形 278">
            <a:extLst>
              <a:ext uri="{FF2B5EF4-FFF2-40B4-BE49-F238E27FC236}">
                <a16:creationId xmlns:a16="http://schemas.microsoft.com/office/drawing/2014/main" id="{B9FAAEDE-FD4C-8E20-E1C9-C246F63D2581}"/>
              </a:ext>
            </a:extLst>
          </p:cNvPr>
          <p:cNvSpPr/>
          <p:nvPr/>
        </p:nvSpPr>
        <p:spPr>
          <a:xfrm>
            <a:off x="26090597" y="7510157"/>
            <a:ext cx="2710161" cy="671388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CC601979-5326-4D64-D301-0D949EC12878}"/>
              </a:ext>
            </a:extLst>
          </p:cNvPr>
          <p:cNvSpPr txBox="1"/>
          <p:nvPr/>
        </p:nvSpPr>
        <p:spPr>
          <a:xfrm>
            <a:off x="15042348" y="4250196"/>
            <a:ext cx="138638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effectLst/>
                <a:ea typeface="黑体" panose="02010609060101010101" pitchFamily="49" charset="-122"/>
              </a:rPr>
              <a:t>Diversity comparison. </a:t>
            </a:r>
            <a:r>
              <a:rPr lang="en-US" altLang="zh-CN" sz="3200" dirty="0">
                <a:effectLst/>
                <a:ea typeface="黑体" panose="02010609060101010101" pitchFamily="49" charset="-122"/>
              </a:rPr>
              <a:t>The </a:t>
            </a:r>
            <a:r>
              <a:rPr lang="en-US" altLang="zh-CN" sz="3200" i="1" dirty="0">
                <a:effectLst/>
                <a:ea typeface="黑体" panose="02010609060101010101" pitchFamily="49" charset="-122"/>
              </a:rPr>
              <a:t>Training</a:t>
            </a:r>
            <a:r>
              <a:rPr lang="en-US" altLang="zh-CN" sz="3200" dirty="0">
                <a:effectLst/>
                <a:ea typeface="黑体" panose="02010609060101010101" pitchFamily="49" charset="-122"/>
              </a:rPr>
              <a:t> contains all defect contents in the training sets.</a:t>
            </a:r>
            <a:endParaRPr lang="zh-CN" altLang="en-US" sz="3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0DE2629-E0C4-077E-6D69-0FC1AF791C3C}"/>
              </a:ext>
            </a:extLst>
          </p:cNvPr>
          <p:cNvSpPr txBox="1"/>
          <p:nvPr/>
        </p:nvSpPr>
        <p:spPr>
          <a:xfrm>
            <a:off x="649459" y="3460414"/>
            <a:ext cx="4857545" cy="72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 marR="0" lvl="1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altLang="zh-CN" sz="40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/>
              </a:rPr>
              <a:t>Proposed methods:</a:t>
            </a:r>
            <a:endParaRPr kumimoji="0" lang="en-US" altLang="zh-CN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2D30F2-D9D6-DB3F-FA1E-409A50581331}"/>
              </a:ext>
            </a:extLst>
          </p:cNvPr>
          <p:cNvSpPr txBox="1"/>
          <p:nvPr/>
        </p:nvSpPr>
        <p:spPr>
          <a:xfrm>
            <a:off x="640630" y="4149885"/>
            <a:ext cx="137054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zh-CN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</a:rPr>
              <a:t>Diversified </a:t>
            </a:r>
            <a:r>
              <a:rPr kumimoji="0" lang="en-US" altLang="zh-CN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</a:rPr>
              <a:t>and multi-class Controllable Defect Generation Adversarial Networks based on constant source image</a:t>
            </a:r>
            <a:r>
              <a:rPr lang="en-US" altLang="zh-CN" sz="3200" spc="-1" dirty="0">
                <a:solidFill>
                  <a:srgbClr val="000000"/>
                </a:solidFill>
                <a:latin typeface="Arial"/>
                <a:ea typeface="MS PGothic"/>
              </a:rPr>
              <a:t> (</a:t>
            </a:r>
            <a:r>
              <a:rPr kumimoji="0" lang="en-US" altLang="zh-CN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</a:rPr>
              <a:t>DCDGANc</a:t>
            </a:r>
            <a:r>
              <a:rPr lang="en-US" altLang="zh-CN" sz="3200" spc="-1" dirty="0">
                <a:solidFill>
                  <a:srgbClr val="000000"/>
                </a:solidFill>
                <a:latin typeface="Arial"/>
                <a:ea typeface="MS PGothic"/>
              </a:rPr>
              <a:t>)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F47FADB-8723-5676-42EE-1C75920D5E05}"/>
              </a:ext>
            </a:extLst>
          </p:cNvPr>
          <p:cNvSpPr txBox="1"/>
          <p:nvPr/>
        </p:nvSpPr>
        <p:spPr>
          <a:xfrm>
            <a:off x="988590" y="16147042"/>
            <a:ext cx="7975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200" marR="0" lvl="0" indent="-564840" algn="l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altLang="zh-CN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Overall schema: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4AFD013-790C-4DD6-0E84-551D8C5AF5EC}"/>
              </a:ext>
            </a:extLst>
          </p:cNvPr>
          <p:cNvSpPr txBox="1"/>
          <p:nvPr/>
        </p:nvSpPr>
        <p:spPr>
          <a:xfrm>
            <a:off x="14999648" y="3460414"/>
            <a:ext cx="5419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 marR="0" lvl="1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altLang="zh-CN" sz="40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/>
              </a:rPr>
              <a:t>Synthesis results:</a:t>
            </a:r>
            <a:endParaRPr kumimoji="0" lang="en-US" altLang="zh-CN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26" name="图片 30">
            <a:extLst>
              <a:ext uri="{FF2B5EF4-FFF2-40B4-BE49-F238E27FC236}">
                <a16:creationId xmlns:a16="http://schemas.microsoft.com/office/drawing/2014/main" id="{4105BB14-73F4-4BA8-C593-0843AF94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9"/>
          <a:stretch>
            <a:fillRect/>
          </a:stretch>
        </p:blipFill>
        <p:spPr bwMode="auto">
          <a:xfrm>
            <a:off x="22058757" y="8802186"/>
            <a:ext cx="6690480" cy="63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31">
            <a:extLst>
              <a:ext uri="{FF2B5EF4-FFF2-40B4-BE49-F238E27FC236}">
                <a16:creationId xmlns:a16="http://schemas.microsoft.com/office/drawing/2014/main" id="{C73D97FF-01F3-E3E6-4B8F-131A9AE0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6899" y="9953569"/>
            <a:ext cx="6840000" cy="52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5">
            <a:extLst>
              <a:ext uri="{FF2B5EF4-FFF2-40B4-BE49-F238E27FC236}">
                <a16:creationId xmlns:a16="http://schemas.microsoft.com/office/drawing/2014/main" id="{14941559-626D-355F-2BC1-300715BCB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42076" y="20466269"/>
            <a:ext cx="4389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650C7C-E6EB-7759-A81A-EFA179ACDC55}"/>
              </a:ext>
            </a:extLst>
          </p:cNvPr>
          <p:cNvSpPr txBox="1"/>
          <p:nvPr/>
        </p:nvSpPr>
        <p:spPr>
          <a:xfrm>
            <a:off x="15094000" y="8534671"/>
            <a:ext cx="7885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effectLst/>
                <a:ea typeface="等线" panose="02010600030101010101" pitchFamily="2" charset="-122"/>
              </a:rPr>
              <a:t>Category control and blending results.</a:t>
            </a:r>
            <a:endParaRPr lang="zh-CN" altLang="en-US" sz="3200" b="1" dirty="0"/>
          </a:p>
        </p:txBody>
      </p:sp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9C9FB5D5-FC64-D88C-CD34-C713F82AF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655545"/>
              </p:ext>
            </p:extLst>
          </p:nvPr>
        </p:nvGraphicFramePr>
        <p:xfrm>
          <a:off x="30600698" y="4814727"/>
          <a:ext cx="10405977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1969985">
                  <a:extLst>
                    <a:ext uri="{9D8B030D-6E8A-4147-A177-3AD203B41FA5}">
                      <a16:colId xmlns:a16="http://schemas.microsoft.com/office/drawing/2014/main" val="2334232911"/>
                    </a:ext>
                  </a:extLst>
                </a:gridCol>
                <a:gridCol w="2815968">
                  <a:extLst>
                    <a:ext uri="{9D8B030D-6E8A-4147-A177-3AD203B41FA5}">
                      <a16:colId xmlns:a16="http://schemas.microsoft.com/office/drawing/2014/main" val="3115016483"/>
                    </a:ext>
                  </a:extLst>
                </a:gridCol>
                <a:gridCol w="2815968">
                  <a:extLst>
                    <a:ext uri="{9D8B030D-6E8A-4147-A177-3AD203B41FA5}">
                      <a16:colId xmlns:a16="http://schemas.microsoft.com/office/drawing/2014/main" val="854875179"/>
                    </a:ext>
                  </a:extLst>
                </a:gridCol>
                <a:gridCol w="2804056">
                  <a:extLst>
                    <a:ext uri="{9D8B030D-6E8A-4147-A177-3AD203B41FA5}">
                      <a16:colId xmlns:a16="http://schemas.microsoft.com/office/drawing/2014/main" val="265927134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indent="95250"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Dataset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5250" algn="ctr"/>
                      <a:r>
                        <a:rPr lang="en-US" sz="3200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Wood</a:t>
                      </a:r>
                      <a:endParaRPr lang="zh-CN" sz="3200" dirty="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0"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Carpet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4376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Res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Raw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0.9891/0.8462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0.9812/0.7497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4403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Augment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0.9891/0.8227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0.9862/0.7833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8434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Enlarge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0.9903/0.8486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0.9901/0.7961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82675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U-Net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Raw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0.9936/0.8784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0.9846/0.7776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6685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Augment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0.9943/0.8778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0.9851/0.7967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9290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Enlarge</a:t>
                      </a:r>
                      <a:endParaRPr lang="zh-CN" sz="3200" dirty="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00">
                          <a:effectLst/>
                          <a:latin typeface="+mn-lt"/>
                          <a:ea typeface="宋体" panose="02010600030101010101" pitchFamily="2" charset="-122"/>
                        </a:rPr>
                        <a:t>0.9945/0.8896</a:t>
                      </a:r>
                      <a:endParaRPr lang="zh-CN" sz="320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0.9903/0.8135</a:t>
                      </a:r>
                      <a:endParaRPr lang="zh-CN" sz="3200" dirty="0"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391272"/>
                  </a:ext>
                </a:extLst>
              </a:tr>
            </a:tbl>
          </a:graphicData>
        </a:graphic>
      </p:graphicFrame>
      <p:grpSp>
        <p:nvGrpSpPr>
          <p:cNvPr id="83" name="组合 82">
            <a:extLst>
              <a:ext uri="{FF2B5EF4-FFF2-40B4-BE49-F238E27FC236}">
                <a16:creationId xmlns:a16="http://schemas.microsoft.com/office/drawing/2014/main" id="{032D091E-768E-2EF3-22B3-7379814C9063}"/>
              </a:ext>
            </a:extLst>
          </p:cNvPr>
          <p:cNvGrpSpPr/>
          <p:nvPr/>
        </p:nvGrpSpPr>
        <p:grpSpPr>
          <a:xfrm>
            <a:off x="29440273" y="10479622"/>
            <a:ext cx="12217086" cy="2961753"/>
            <a:chOff x="29290830" y="9092346"/>
            <a:chExt cx="12217086" cy="2961753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5A056481-1E35-F652-037B-A83B355F8316}"/>
                </a:ext>
              </a:extLst>
            </p:cNvPr>
            <p:cNvGrpSpPr/>
            <p:nvPr/>
          </p:nvGrpSpPr>
          <p:grpSpPr>
            <a:xfrm>
              <a:off x="29290830" y="9092346"/>
              <a:ext cx="11912059" cy="2961753"/>
              <a:chOff x="6125643" y="5705583"/>
              <a:chExt cx="5805090" cy="1448412"/>
            </a:xfrm>
          </p:grpSpPr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5049763F-049D-C23C-990B-FCEACBCC36F1}"/>
                  </a:ext>
                </a:extLst>
              </p:cNvPr>
              <p:cNvGrpSpPr/>
              <p:nvPr/>
            </p:nvGrpSpPr>
            <p:grpSpPr>
              <a:xfrm>
                <a:off x="6125643" y="5842168"/>
                <a:ext cx="5805090" cy="1311827"/>
                <a:chOff x="6147322" y="5511896"/>
                <a:chExt cx="5805090" cy="1311827"/>
              </a:xfrm>
            </p:grpSpPr>
            <p:sp>
              <p:nvSpPr>
                <p:cNvPr id="73" name="文本框 9">
                  <a:extLst>
                    <a:ext uri="{FF2B5EF4-FFF2-40B4-BE49-F238E27FC236}">
                      <a16:creationId xmlns:a16="http://schemas.microsoft.com/office/drawing/2014/main" id="{5E190D83-F534-964F-6477-1C0FA934F8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001314" y="5657904"/>
                  <a:ext cx="598914" cy="306898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  <p:txBody>
                <a:bodyPr vert="horz" wrap="square" lIns="94500" tIns="47249" rIns="94500" bIns="47249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000" dirty="0"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crack</a:t>
                  </a:r>
                  <a:endParaRPr lang="en-US" altLang="zh-CN" sz="2000" dirty="0"/>
                </a:p>
              </p:txBody>
            </p:sp>
            <p:sp>
              <p:nvSpPr>
                <p:cNvPr id="74" name="文本框 9">
                  <a:extLst>
                    <a:ext uri="{FF2B5EF4-FFF2-40B4-BE49-F238E27FC236}">
                      <a16:creationId xmlns:a16="http://schemas.microsoft.com/office/drawing/2014/main" id="{7522FB96-72E5-6850-79C4-F091DB89B8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001315" y="6258849"/>
                  <a:ext cx="598914" cy="306898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  <p:txBody>
                <a:bodyPr vert="horz" wrap="square" lIns="94500" tIns="47249" rIns="94500" bIns="47249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000" dirty="0"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rough</a:t>
                  </a:r>
                  <a:endParaRPr lang="en-US" altLang="zh-CN" sz="2000" dirty="0"/>
                </a:p>
              </p:txBody>
            </p:sp>
            <p:pic>
              <p:nvPicPr>
                <p:cNvPr id="75" name="图片 74">
                  <a:extLst>
                    <a:ext uri="{FF2B5EF4-FFF2-40B4-BE49-F238E27FC236}">
                      <a16:creationId xmlns:a16="http://schemas.microsoft.com/office/drawing/2014/main" id="{3087D377-E5F2-C1D7-AAA1-6373A1FBD4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319"/>
                <a:stretch/>
              </p:blipFill>
              <p:spPr>
                <a:xfrm>
                  <a:off x="6958153" y="6194966"/>
                  <a:ext cx="4989600" cy="628757"/>
                </a:xfrm>
                <a:prstGeom prst="rect">
                  <a:avLst/>
                </a:prstGeom>
              </p:spPr>
            </p:pic>
            <p:pic>
              <p:nvPicPr>
                <p:cNvPr id="76" name="图片 75">
                  <a:extLst>
                    <a:ext uri="{FF2B5EF4-FFF2-40B4-BE49-F238E27FC236}">
                      <a16:creationId xmlns:a16="http://schemas.microsoft.com/office/drawing/2014/main" id="{00E86731-25CA-3875-B968-6A8F89E082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07"/>
                <a:stretch/>
              </p:blipFill>
              <p:spPr>
                <a:xfrm>
                  <a:off x="6962812" y="5570247"/>
                  <a:ext cx="4989600" cy="632704"/>
                </a:xfrm>
                <a:prstGeom prst="rect">
                  <a:avLst/>
                </a:prstGeom>
              </p:spPr>
            </p:pic>
          </p:grpSp>
          <p:sp>
            <p:nvSpPr>
              <p:cNvPr id="70" name="文本框 62">
                <a:extLst>
                  <a:ext uri="{FF2B5EF4-FFF2-40B4-BE49-F238E27FC236}">
                    <a16:creationId xmlns:a16="http://schemas.microsoft.com/office/drawing/2014/main" id="{CE32AAF6-421E-ECBA-64A1-631CE76A426C}"/>
                  </a:ext>
                </a:extLst>
              </p:cNvPr>
              <p:cNvSpPr txBox="1"/>
              <p:nvPr/>
            </p:nvSpPr>
            <p:spPr>
              <a:xfrm>
                <a:off x="6849785" y="5705583"/>
                <a:ext cx="2719984" cy="29827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4500" tIns="47249" rIns="94500" bIns="4724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000" kern="100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    Blended   Extracted Generated      Mask</a:t>
                </a:r>
                <a:endParaRPr lang="zh-CN" altLang="en-US" sz="2000" kern="100" dirty="0"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9D5B6B07-8E02-7324-E337-8D72882A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29684695" y="9489197"/>
              <a:ext cx="1260000" cy="1260000"/>
            </a:xfrm>
            <a:prstGeom prst="rect">
              <a:avLst/>
            </a:prstGeom>
          </p:spPr>
        </p:pic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FF8592CE-A056-AE09-A568-6AA04406B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04"/>
            <a:stretch/>
          </p:blipFill>
          <p:spPr>
            <a:xfrm>
              <a:off x="29686600" y="10780223"/>
              <a:ext cx="1242260" cy="1260000"/>
            </a:xfrm>
            <a:prstGeom prst="rect">
              <a:avLst/>
            </a:prstGeom>
          </p:spPr>
        </p:pic>
        <p:sp>
          <p:nvSpPr>
            <p:cNvPr id="81" name="文本框 62">
              <a:extLst>
                <a:ext uri="{FF2B5EF4-FFF2-40B4-BE49-F238E27FC236}">
                  <a16:creationId xmlns:a16="http://schemas.microsoft.com/office/drawing/2014/main" id="{ADA68767-6994-92DD-D13A-472368224F14}"/>
                </a:ext>
              </a:extLst>
            </p:cNvPr>
            <p:cNvSpPr txBox="1"/>
            <p:nvPr/>
          </p:nvSpPr>
          <p:spPr>
            <a:xfrm>
              <a:off x="35926502" y="9099206"/>
              <a:ext cx="5581414" cy="6099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4500" tIns="47249" rIns="94500" bIns="4724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2000" kern="100" dirty="0">
                  <a:ea typeface="宋体" panose="02010600030101010101" pitchFamily="2" charset="-122"/>
                  <a:cs typeface="Times New Roman" panose="02020603050405020304" pitchFamily="18" charset="0"/>
                </a:rPr>
                <a:t>    Blended   Extracted Generated      Mask</a:t>
              </a:r>
              <a:endParaRPr lang="zh-CN" altLang="en-US" sz="2000" kern="100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" name="文本框 9">
              <a:extLst>
                <a:ext uri="{FF2B5EF4-FFF2-40B4-BE49-F238E27FC236}">
                  <a16:creationId xmlns:a16="http://schemas.microsoft.com/office/drawing/2014/main" id="{98A07894-7C9F-7C31-3AB8-AD14D1EC8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3753" y="9099206"/>
              <a:ext cx="1224676" cy="62975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4500" tIns="47249" rIns="94500" bIns="47249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ea typeface="宋体" panose="02010600030101010101" pitchFamily="2" charset="-122"/>
                  <a:cs typeface="Times New Roman" panose="02020603050405020304" pitchFamily="18" charset="0"/>
                </a:rPr>
                <a:t>real</a:t>
              </a:r>
              <a:endParaRPr lang="en-US" altLang="zh-CN" sz="2000" dirty="0"/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31B67749-B0A2-082E-F733-7CA44FC49A8D}"/>
              </a:ext>
            </a:extLst>
          </p:cNvPr>
          <p:cNvSpPr txBox="1"/>
          <p:nvPr/>
        </p:nvSpPr>
        <p:spPr>
          <a:xfrm>
            <a:off x="29726324" y="9363493"/>
            <a:ext cx="119634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ea typeface="等线" panose="02010600030101010101" pitchFamily="2" charset="-122"/>
              </a:rPr>
              <a:t>Wood defects are fused to the normal backgrounds of </a:t>
            </a:r>
            <a:r>
              <a:rPr lang="en-US" altLang="zh-CN" sz="3200" dirty="0" err="1">
                <a:effectLst/>
                <a:ea typeface="等线" panose="02010600030101010101" pitchFamily="2" charset="-122"/>
              </a:rPr>
              <a:t>MVTec</a:t>
            </a:r>
            <a:r>
              <a:rPr lang="en-US" altLang="zh-CN" sz="3200" dirty="0">
                <a:effectLst/>
                <a:ea typeface="等线" panose="02010600030101010101" pitchFamily="2" charset="-122"/>
              </a:rPr>
              <a:t>-tile as the transferred defect samples of the crack and the rough.</a:t>
            </a:r>
            <a:endParaRPr lang="zh-CN" altLang="en-US" sz="3200" dirty="0"/>
          </a:p>
        </p:txBody>
      </p:sp>
      <p:graphicFrame>
        <p:nvGraphicFramePr>
          <p:cNvPr id="87" name="表格 86">
            <a:extLst>
              <a:ext uri="{FF2B5EF4-FFF2-40B4-BE49-F238E27FC236}">
                <a16:creationId xmlns:a16="http://schemas.microsoft.com/office/drawing/2014/main" id="{07B1B458-61DB-B33E-168A-3B31A673C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573566"/>
              </p:ext>
            </p:extLst>
          </p:nvPr>
        </p:nvGraphicFramePr>
        <p:xfrm>
          <a:off x="30589801" y="14557743"/>
          <a:ext cx="9937616" cy="2288010"/>
        </p:xfrm>
        <a:graphic>
          <a:graphicData uri="http://schemas.openxmlformats.org/drawingml/2006/table">
            <a:tbl>
              <a:tblPr firstRow="1" firstCol="1" bandRow="1"/>
              <a:tblGrid>
                <a:gridCol w="2933038">
                  <a:extLst>
                    <a:ext uri="{9D8B030D-6E8A-4147-A177-3AD203B41FA5}">
                      <a16:colId xmlns:a16="http://schemas.microsoft.com/office/drawing/2014/main" val="2396963882"/>
                    </a:ext>
                  </a:extLst>
                </a:gridCol>
                <a:gridCol w="3502289">
                  <a:extLst>
                    <a:ext uri="{9D8B030D-6E8A-4147-A177-3AD203B41FA5}">
                      <a16:colId xmlns:a16="http://schemas.microsoft.com/office/drawing/2014/main" val="2983509832"/>
                    </a:ext>
                  </a:extLst>
                </a:gridCol>
                <a:gridCol w="3502289">
                  <a:extLst>
                    <a:ext uri="{9D8B030D-6E8A-4147-A177-3AD203B41FA5}">
                      <a16:colId xmlns:a16="http://schemas.microsoft.com/office/drawing/2014/main" val="2037812712"/>
                    </a:ext>
                  </a:extLst>
                </a:gridCol>
              </a:tblGrid>
              <a:tr h="1035474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          Defect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Model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Crack</a:t>
                      </a:r>
                      <a:endParaRPr lang="zh-CN" sz="3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Rough</a:t>
                      </a:r>
                      <a:endParaRPr lang="zh-CN" sz="3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361968"/>
                  </a:ext>
                </a:extLst>
              </a:tr>
              <a:tr h="6742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Res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0.9896/0.6876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0.9688/0.8376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684818"/>
                  </a:ext>
                </a:extLst>
              </a:tr>
              <a:tr h="578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U-Net</a:t>
                      </a:r>
                      <a:endParaRPr lang="zh-CN" sz="3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0.9919/0.7279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0.9790/0.8129</a:t>
                      </a:r>
                      <a:endParaRPr lang="zh-CN" sz="3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04871"/>
                  </a:ext>
                </a:extLst>
              </a:tr>
            </a:tbl>
          </a:graphicData>
        </a:graphic>
      </p:graphicFrame>
      <p:sp>
        <p:nvSpPr>
          <p:cNvPr id="89" name="文本框 88">
            <a:extLst>
              <a:ext uri="{FF2B5EF4-FFF2-40B4-BE49-F238E27FC236}">
                <a16:creationId xmlns:a16="http://schemas.microsoft.com/office/drawing/2014/main" id="{EAE4376F-569C-BEE0-AC3E-BEB04B6F681D}"/>
              </a:ext>
            </a:extLst>
          </p:cNvPr>
          <p:cNvSpPr txBox="1"/>
          <p:nvPr/>
        </p:nvSpPr>
        <p:spPr>
          <a:xfrm>
            <a:off x="29834138" y="13498663"/>
            <a:ext cx="119634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a typeface="等线" panose="02010600030101010101" pitchFamily="2" charset="-122"/>
              </a:rPr>
              <a:t>O</a:t>
            </a:r>
            <a:r>
              <a:rPr lang="en-US" altLang="zh-CN" sz="3200" dirty="0">
                <a:effectLst/>
                <a:ea typeface="等线" panose="02010600030101010101" pitchFamily="2" charset="-122"/>
              </a:rPr>
              <a:t>nly the transferred results are used to train segmentation models, and all the real tile defects are used as the test set:</a:t>
            </a:r>
            <a:endParaRPr lang="zh-CN" altLang="en-US" sz="3200" dirty="0"/>
          </a:p>
        </p:txBody>
      </p:sp>
      <p:sp>
        <p:nvSpPr>
          <p:cNvPr id="90" name="CustomShape 6">
            <a:extLst>
              <a:ext uri="{FF2B5EF4-FFF2-40B4-BE49-F238E27FC236}">
                <a16:creationId xmlns:a16="http://schemas.microsoft.com/office/drawing/2014/main" id="{481FC15B-97E5-348B-F794-4658C0720AC0}"/>
              </a:ext>
            </a:extLst>
          </p:cNvPr>
          <p:cNvSpPr/>
          <p:nvPr/>
        </p:nvSpPr>
        <p:spPr>
          <a:xfrm>
            <a:off x="29547361" y="17077988"/>
            <a:ext cx="13236464" cy="48495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94840" tIns="147600" rIns="294840" bIns="147600">
            <a:normAutofit/>
          </a:bodyPr>
          <a:lstStyle/>
          <a:p>
            <a:pPr marL="565200" indent="-564840">
              <a:lnSpc>
                <a:spcPct val="80000"/>
              </a:lnSpc>
              <a:spcBef>
                <a:spcPts val="1200"/>
              </a:spcBef>
              <a:tabLst>
                <a:tab pos="0" algn="l"/>
              </a:tabLst>
            </a:pPr>
            <a:r>
              <a:rPr lang="en-US" sz="4000" b="1" strike="noStrike" spc="-1" dirty="0">
                <a:latin typeface="Arial"/>
                <a:ea typeface="MS PGothic"/>
              </a:rPr>
              <a:t>Code is </a:t>
            </a:r>
            <a:r>
              <a:rPr lang="en-US" sz="4000" b="1" strike="noStrike" spc="-1" dirty="0" err="1">
                <a:latin typeface="Arial"/>
                <a:ea typeface="MS PGothic"/>
              </a:rPr>
              <a:t>avalible</a:t>
            </a:r>
            <a:r>
              <a:rPr lang="en-US" sz="4000" b="1" strike="noStrike" spc="-1" dirty="0">
                <a:latin typeface="Arial"/>
                <a:ea typeface="MS PGothic"/>
              </a:rPr>
              <a:t> at:</a:t>
            </a:r>
          </a:p>
          <a:p>
            <a:pPr marL="565200" indent="-564840">
              <a:lnSpc>
                <a:spcPct val="80000"/>
              </a:lnSpc>
              <a:spcBef>
                <a:spcPts val="1200"/>
              </a:spcBef>
              <a:tabLst>
                <a:tab pos="0" algn="l"/>
              </a:tabLst>
            </a:pPr>
            <a:r>
              <a:rPr lang="en-US" sz="4000" strike="noStrike" spc="-1" dirty="0">
                <a:solidFill>
                  <a:srgbClr val="0E0EFF"/>
                </a:solidFill>
                <a:latin typeface="Arial"/>
                <a:ea typeface="MS PGothic"/>
              </a:rPr>
              <a:t>https://github.com/cg-light/DCDGANc</a:t>
            </a:r>
          </a:p>
          <a:p>
            <a:pPr marL="565200" indent="-564840">
              <a:lnSpc>
                <a:spcPct val="80000"/>
              </a:lnSpc>
              <a:spcBef>
                <a:spcPts val="1200"/>
              </a:spcBef>
              <a:tabLst>
                <a:tab pos="0" algn="l"/>
              </a:tabLst>
            </a:pPr>
            <a:r>
              <a:rPr lang="en-US" sz="4000" b="1" strike="noStrike" spc="-1" dirty="0">
                <a:latin typeface="Arial"/>
                <a:ea typeface="MS PGothic"/>
              </a:rPr>
              <a:t>For further communication:</a:t>
            </a:r>
          </a:p>
          <a:p>
            <a:pPr marL="565200" indent="-564840">
              <a:lnSpc>
                <a:spcPct val="80000"/>
              </a:lnSpc>
              <a:spcBef>
                <a:spcPts val="1200"/>
              </a:spcBef>
              <a:tabLst>
                <a:tab pos="0" algn="l"/>
              </a:tabLst>
            </a:pPr>
            <a:r>
              <a:rPr lang="en-US" sz="3200" spc="-1" dirty="0">
                <a:latin typeface="Arial"/>
                <a:ea typeface="MS PGothic"/>
              </a:rPr>
              <a:t>Email: </a:t>
            </a:r>
            <a:r>
              <a:rPr lang="en-US" sz="3200" spc="-1" dirty="0">
                <a:latin typeface="Arial"/>
                <a:ea typeface="MS PGothic"/>
                <a:hlinkClick r:id="rId58"/>
              </a:rPr>
              <a:t>weijing2020@ia.ac.cn</a:t>
            </a:r>
            <a:r>
              <a:rPr lang="en-US" sz="3200" spc="-1" dirty="0">
                <a:latin typeface="Arial"/>
                <a:ea typeface="MS PGothic"/>
              </a:rPr>
              <a:t>   </a:t>
            </a:r>
            <a:r>
              <a:rPr lang="en-US" sz="3200" strike="noStrike" spc="-1" dirty="0">
                <a:latin typeface="Arial"/>
                <a:ea typeface="MS PGothic"/>
              </a:rPr>
              <a:t>WeChat: </a:t>
            </a:r>
            <a:endParaRPr lang="en-US" sz="320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  <a:p>
            <a:pPr marL="565200" indent="-564840">
              <a:lnSpc>
                <a:spcPct val="100000"/>
              </a:lnSpc>
              <a:spcBef>
                <a:spcPts val="1200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00073BF1-819F-B9AC-5CC4-C8B77386A4C8}"/>
              </a:ext>
            </a:extLst>
          </p:cNvPr>
          <p:cNvPicPr>
            <a:picLocks noChangeAspect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24707" r="11929" b="16773"/>
          <a:stretch/>
        </p:blipFill>
        <p:spPr>
          <a:xfrm>
            <a:off x="37658124" y="19086928"/>
            <a:ext cx="2417056" cy="2478496"/>
          </a:xfrm>
          <a:prstGeom prst="rect">
            <a:avLst/>
          </a:prstGeom>
        </p:spPr>
      </p:pic>
      <p:pic>
        <p:nvPicPr>
          <p:cNvPr id="95" name="图片 94" descr="中科慧远logo.PNG">
            <a:extLst>
              <a:ext uri="{FF2B5EF4-FFF2-40B4-BE49-F238E27FC236}">
                <a16:creationId xmlns:a16="http://schemas.microsoft.com/office/drawing/2014/main" id="{3097B46F-BBF1-ACA5-E63B-2F94FEFF37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0"/>
          <a:srcRect l="-565" t="19451" r="3043" b="29944"/>
          <a:stretch/>
        </p:blipFill>
        <p:spPr>
          <a:xfrm>
            <a:off x="0" y="29082"/>
            <a:ext cx="5465486" cy="195544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FED72DD-8994-A188-2AEB-778C8349FF48}"/>
              </a:ext>
            </a:extLst>
          </p:cNvPr>
          <p:cNvSpPr txBox="1"/>
          <p:nvPr/>
        </p:nvSpPr>
        <p:spPr>
          <a:xfrm>
            <a:off x="29834138" y="4070586"/>
            <a:ext cx="11963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a typeface="等线" panose="02010600030101010101" pitchFamily="2" charset="-122"/>
              </a:rPr>
              <a:t>AUC/F1 on </a:t>
            </a:r>
            <a:r>
              <a:rPr lang="en-US" altLang="zh-CN" sz="3200" dirty="0" err="1">
                <a:ea typeface="等线" panose="02010600030101010101" pitchFamily="2" charset="-122"/>
              </a:rPr>
              <a:t>ResNet</a:t>
            </a:r>
            <a:r>
              <a:rPr lang="en-US" altLang="zh-CN" sz="3200" dirty="0">
                <a:ea typeface="等线" panose="02010600030101010101" pitchFamily="2" charset="-122"/>
              </a:rPr>
              <a:t>- and U-Net-based models:</a:t>
            </a:r>
            <a:endParaRPr lang="zh-CN" altLang="en-US" sz="3200" dirty="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60CAD0E-CD52-0199-C702-FCC13D037A9D}"/>
              </a:ext>
            </a:extLst>
          </p:cNvPr>
          <p:cNvGrpSpPr/>
          <p:nvPr/>
        </p:nvGrpSpPr>
        <p:grpSpPr>
          <a:xfrm>
            <a:off x="15512774" y="16235050"/>
            <a:ext cx="13236463" cy="4656160"/>
            <a:chOff x="15448923" y="15479804"/>
            <a:chExt cx="8724136" cy="282543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DD8821E-35F0-8E89-623A-EA40F1BB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663" y="17084691"/>
              <a:ext cx="6063676" cy="120895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E3D084A-B54B-3F16-09E2-F41EE30D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664" y="15857538"/>
              <a:ext cx="6063676" cy="1208957"/>
            </a:xfrm>
            <a:prstGeom prst="rect">
              <a:avLst/>
            </a:prstGeom>
          </p:spPr>
        </p:pic>
        <p:sp>
          <p:nvSpPr>
            <p:cNvPr id="17" name="文本框 61">
              <a:extLst>
                <a:ext uri="{FF2B5EF4-FFF2-40B4-BE49-F238E27FC236}">
                  <a16:creationId xmlns:a16="http://schemas.microsoft.com/office/drawing/2014/main" id="{233F1B0D-C8A9-9591-46B9-7D6DEFC76FC6}"/>
                </a:ext>
              </a:extLst>
            </p:cNvPr>
            <p:cNvSpPr txBox="1"/>
            <p:nvPr/>
          </p:nvSpPr>
          <p:spPr>
            <a:xfrm>
              <a:off x="18049027" y="15479804"/>
              <a:ext cx="6124032" cy="33319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4500" tIns="47249" rIns="94500" bIns="4724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3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Defect Background    Blended    </a:t>
              </a:r>
              <a:r>
                <a:rPr lang="en-US" altLang="zh-CN" sz="3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Mask </a:t>
              </a:r>
              <a:r>
                <a:rPr lang="en-US" sz="3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Extracted </a:t>
              </a:r>
              <a:endParaRPr lang="zh-CN" altLang="en-US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5758793-E558-E218-374D-51584D92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54" t="732" b="732"/>
            <a:stretch/>
          </p:blipFill>
          <p:spPr>
            <a:xfrm>
              <a:off x="18083941" y="15855133"/>
              <a:ext cx="1191270" cy="119127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5FEE269-2C46-7283-1072-7BDC52EBF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5" t="1077" r="-183" b="-1077"/>
            <a:stretch/>
          </p:blipFill>
          <p:spPr>
            <a:xfrm>
              <a:off x="18075097" y="17096281"/>
              <a:ext cx="1208957" cy="120895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E966367-890A-5637-4CCF-3586A3BB9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" t="3800" r="3735" b="2120"/>
            <a:stretch/>
          </p:blipFill>
          <p:spPr>
            <a:xfrm>
              <a:off x="15448923" y="15855133"/>
              <a:ext cx="1223792" cy="2438515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6F2BB16-5C0E-0B41-DBE3-E62F90D27BEA}"/>
                </a:ext>
              </a:extLst>
            </p:cNvPr>
            <p:cNvSpPr/>
            <p:nvPr/>
          </p:nvSpPr>
          <p:spPr>
            <a:xfrm>
              <a:off x="15532502" y="16621222"/>
              <a:ext cx="1092200" cy="85725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32CBCD1-66AF-6536-9D41-C176492F44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794847" y="15840261"/>
              <a:ext cx="1224000" cy="1211029"/>
              <a:chOff x="8350556" y="3951221"/>
              <a:chExt cx="1576275" cy="1495628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7D5A48A4-46AB-C524-3384-300E8E214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0556" y="3951221"/>
                <a:ext cx="1576275" cy="1495628"/>
              </a:xfrm>
              <a:prstGeom prst="rect">
                <a:avLst/>
              </a:prstGeom>
            </p:spPr>
          </p:pic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C703487C-33EE-8954-DFF9-AF2FA12BFCF2}"/>
                  </a:ext>
                </a:extLst>
              </p:cNvPr>
              <p:cNvSpPr/>
              <p:nvPr/>
            </p:nvSpPr>
            <p:spPr>
              <a:xfrm>
                <a:off x="8844011" y="4830851"/>
                <a:ext cx="433125" cy="6329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0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8C37E266-D5C9-C9DD-7025-FDFC9FCEBF17}"/>
                  </a:ext>
                </a:extLst>
              </p:cNvPr>
              <p:cNvSpPr/>
              <p:nvPr/>
            </p:nvSpPr>
            <p:spPr>
              <a:xfrm>
                <a:off x="9206835" y="4646842"/>
                <a:ext cx="433125" cy="85429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0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329DBCE-F715-7005-1562-D27DF116AB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797952" y="17094394"/>
              <a:ext cx="1220896" cy="1188000"/>
              <a:chOff x="3894106" y="11062598"/>
              <a:chExt cx="1604530" cy="1496249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6C9E260A-F6AF-59FC-8D7D-648F7F834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106" y="11062598"/>
                <a:ext cx="1604530" cy="1496249"/>
              </a:xfrm>
              <a:prstGeom prst="rect">
                <a:avLst/>
              </a:prstGeom>
            </p:spPr>
          </p:pic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69F3516-8613-774E-2FA7-CCA199DD5C33}"/>
                  </a:ext>
                </a:extLst>
              </p:cNvPr>
              <p:cNvSpPr/>
              <p:nvPr/>
            </p:nvSpPr>
            <p:spPr>
              <a:xfrm>
                <a:off x="4215125" y="11072868"/>
                <a:ext cx="171893" cy="184139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0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31CA41FD-88AD-56C5-A9A0-931BBD33FD85}"/>
                  </a:ext>
                </a:extLst>
              </p:cNvPr>
              <p:cNvSpPr/>
              <p:nvPr/>
            </p:nvSpPr>
            <p:spPr>
              <a:xfrm>
                <a:off x="4235499" y="11643094"/>
                <a:ext cx="252412" cy="42095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0"/>
              </a:p>
            </p:txBody>
          </p:sp>
        </p:grp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F06865FA-3E8A-43F2-62CE-48DE206DA489}"/>
                </a:ext>
              </a:extLst>
            </p:cNvPr>
            <p:cNvSpPr/>
            <p:nvPr/>
          </p:nvSpPr>
          <p:spPr>
            <a:xfrm>
              <a:off x="15520752" y="15900038"/>
              <a:ext cx="1092200" cy="2324100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82FBE3EF-6AD5-8C9A-F4CC-032843870377}"/>
                </a:ext>
              </a:extLst>
            </p:cNvPr>
            <p:cNvSpPr/>
            <p:nvPr/>
          </p:nvSpPr>
          <p:spPr>
            <a:xfrm>
              <a:off x="15480191" y="15870568"/>
              <a:ext cx="1174036" cy="2390712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FF73C93B-E42B-EA1D-4220-3B184D845C79}"/>
                </a:ext>
              </a:extLst>
            </p:cNvPr>
            <p:cNvCxnSpPr>
              <a:stCxn id="35" idx="0"/>
              <a:endCxn id="26" idx="1"/>
            </p:cNvCxnSpPr>
            <p:nvPr/>
          </p:nvCxnSpPr>
          <p:spPr>
            <a:xfrm>
              <a:off x="16066852" y="15900038"/>
              <a:ext cx="727995" cy="54573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0EFCE26C-CA81-68B6-9372-93F904A41609}"/>
                </a:ext>
              </a:extLst>
            </p:cNvPr>
            <p:cNvCxnSpPr>
              <a:cxnSpLocks/>
              <a:stCxn id="22" idx="1"/>
              <a:endCxn id="31" idx="1"/>
            </p:cNvCxnSpPr>
            <p:nvPr/>
          </p:nvCxnSpPr>
          <p:spPr>
            <a:xfrm>
              <a:off x="15532502" y="17049847"/>
              <a:ext cx="1265450" cy="6385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BE12CB39-1EAD-5597-77A2-9F695FCB4BFB}"/>
                </a:ext>
              </a:extLst>
            </p:cNvPr>
            <p:cNvSpPr txBox="1"/>
            <p:nvPr/>
          </p:nvSpPr>
          <p:spPr>
            <a:xfrm>
              <a:off x="17112638" y="15515786"/>
              <a:ext cx="874249" cy="35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Real</a:t>
              </a:r>
              <a:endParaRPr lang="zh-CN" altLang="en-US" sz="3200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A62659A-4CED-95C3-E1E6-BB8E69070BEB}"/>
                </a:ext>
              </a:extLst>
            </p:cNvPr>
            <p:cNvSpPr txBox="1"/>
            <p:nvPr/>
          </p:nvSpPr>
          <p:spPr>
            <a:xfrm>
              <a:off x="15558124" y="15501060"/>
              <a:ext cx="1343973" cy="35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Original</a:t>
              </a:r>
              <a:endParaRPr lang="zh-CN" altLang="en-US" sz="3200" dirty="0"/>
            </a:p>
          </p:txBody>
        </p: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BFEA9CBC-EBF6-DC01-0FB9-6CF6A66D6793}"/>
              </a:ext>
            </a:extLst>
          </p:cNvPr>
          <p:cNvSpPr txBox="1"/>
          <p:nvPr/>
        </p:nvSpPr>
        <p:spPr>
          <a:xfrm>
            <a:off x="15143135" y="15597918"/>
            <a:ext cx="7885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effectLst/>
                <a:ea typeface="等线" panose="02010600030101010101" pitchFamily="2" charset="-122"/>
              </a:rPr>
              <a:t>Synthetic results on phone band.</a:t>
            </a:r>
            <a:endParaRPr lang="zh-CN" altLang="en-US" sz="32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A34678-4D99-DF84-743B-D71E25C4381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5485258" y="266930"/>
            <a:ext cx="1785536" cy="16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7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0,&quot;width&quot;:3339}"/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368</Words>
  <Application>Microsoft Office PowerPoint</Application>
  <PresentationFormat>自定义</PresentationFormat>
  <Paragraphs>97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Arial</vt:lpstr>
      <vt:lpstr>Calibri</vt:lpstr>
      <vt:lpstr>Cambria Math</vt:lpstr>
      <vt:lpstr>Times New Roman</vt:lpstr>
      <vt:lpstr>Wingdings</vt:lpstr>
      <vt:lpstr>Office Theme</vt:lpstr>
      <vt:lpstr>PowerPoint 演示文稿</vt:lpstr>
    </vt:vector>
  </TitlesOfParts>
  <Company>Univ. of Colorado at Colorado Springs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subject/>
  <dc:creator>Terry Boult</dc:creator>
  <dc:description/>
  <cp:lastModifiedBy>kilo</cp:lastModifiedBy>
  <cp:revision>150</cp:revision>
  <dcterms:created xsi:type="dcterms:W3CDTF">2014-05-29T01:41:03Z</dcterms:created>
  <dcterms:modified xsi:type="dcterms:W3CDTF">2023-06-15T09:58:04Z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Univ. of Colorado at Colorado Springs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Custom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</vt:i4>
  </property>
</Properties>
</file>